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5"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snapToGrid="0" snapToObjects="1">
      <p:cViewPr varScale="1">
        <p:scale>
          <a:sx n="101" d="100"/>
          <a:sy n="101" d="100"/>
        </p:scale>
        <p:origin x="46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CF8037-211D-7446-A34B-12D0D003342F}" type="datetimeFigureOut">
              <a:rPr lang="en-US" smtClean="0"/>
              <a:t>4/21/17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2C0FE-3AAE-CE42-981A-55D5A63B342F}" type="slidenum">
              <a:rPr lang="en-US" smtClean="0"/>
              <a:t>‹#›</a:t>
            </a:fld>
            <a:endParaRPr lang="en-US"/>
          </a:p>
        </p:txBody>
      </p:sp>
    </p:spTree>
    <p:extLst>
      <p:ext uri="{BB962C8B-B14F-4D97-AF65-F5344CB8AC3E}">
        <p14:creationId xmlns:p14="http://schemas.microsoft.com/office/powerpoint/2010/main" val="100509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F8037-211D-7446-A34B-12D0D003342F}" type="datetimeFigureOut">
              <a:rPr lang="en-US" smtClean="0"/>
              <a:t>4/21/17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2C0FE-3AAE-CE42-981A-55D5A63B342F}" type="slidenum">
              <a:rPr lang="en-US" smtClean="0"/>
              <a:t>‹#›</a:t>
            </a:fld>
            <a:endParaRPr lang="en-US"/>
          </a:p>
        </p:txBody>
      </p:sp>
    </p:spTree>
    <p:extLst>
      <p:ext uri="{BB962C8B-B14F-4D97-AF65-F5344CB8AC3E}">
        <p14:creationId xmlns:p14="http://schemas.microsoft.com/office/powerpoint/2010/main" val="163805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F8037-211D-7446-A34B-12D0D003342F}" type="datetimeFigureOut">
              <a:rPr lang="en-US" smtClean="0"/>
              <a:t>4/21/17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2C0FE-3AAE-CE42-981A-55D5A63B342F}" type="slidenum">
              <a:rPr lang="en-US" smtClean="0"/>
              <a:t>‹#›</a:t>
            </a:fld>
            <a:endParaRPr lang="en-US"/>
          </a:p>
        </p:txBody>
      </p:sp>
    </p:spTree>
    <p:extLst>
      <p:ext uri="{BB962C8B-B14F-4D97-AF65-F5344CB8AC3E}">
        <p14:creationId xmlns:p14="http://schemas.microsoft.com/office/powerpoint/2010/main" val="7287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F8037-211D-7446-A34B-12D0D003342F}" type="datetimeFigureOut">
              <a:rPr lang="en-US" smtClean="0"/>
              <a:t>4/21/17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2C0FE-3AAE-CE42-981A-55D5A63B342F}" type="slidenum">
              <a:rPr lang="en-US" smtClean="0"/>
              <a:t>‹#›</a:t>
            </a:fld>
            <a:endParaRPr lang="en-US"/>
          </a:p>
        </p:txBody>
      </p:sp>
    </p:spTree>
    <p:extLst>
      <p:ext uri="{BB962C8B-B14F-4D97-AF65-F5344CB8AC3E}">
        <p14:creationId xmlns:p14="http://schemas.microsoft.com/office/powerpoint/2010/main" val="74043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F8037-211D-7446-A34B-12D0D003342F}" type="datetimeFigureOut">
              <a:rPr lang="en-US" smtClean="0"/>
              <a:t>4/21/17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2C0FE-3AAE-CE42-981A-55D5A63B342F}" type="slidenum">
              <a:rPr lang="en-US" smtClean="0"/>
              <a:t>‹#›</a:t>
            </a:fld>
            <a:endParaRPr lang="en-US"/>
          </a:p>
        </p:txBody>
      </p:sp>
    </p:spTree>
    <p:extLst>
      <p:ext uri="{BB962C8B-B14F-4D97-AF65-F5344CB8AC3E}">
        <p14:creationId xmlns:p14="http://schemas.microsoft.com/office/powerpoint/2010/main" val="1435353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CF8037-211D-7446-A34B-12D0D003342F}" type="datetimeFigureOut">
              <a:rPr lang="en-US" smtClean="0"/>
              <a:t>4/21/17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2C0FE-3AAE-CE42-981A-55D5A63B342F}" type="slidenum">
              <a:rPr lang="en-US" smtClean="0"/>
              <a:t>‹#›</a:t>
            </a:fld>
            <a:endParaRPr lang="en-US"/>
          </a:p>
        </p:txBody>
      </p:sp>
    </p:spTree>
    <p:extLst>
      <p:ext uri="{BB962C8B-B14F-4D97-AF65-F5344CB8AC3E}">
        <p14:creationId xmlns:p14="http://schemas.microsoft.com/office/powerpoint/2010/main" val="130290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CF8037-211D-7446-A34B-12D0D003342F}" type="datetimeFigureOut">
              <a:rPr lang="en-US" smtClean="0"/>
              <a:t>4/21/17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2C0FE-3AAE-CE42-981A-55D5A63B342F}" type="slidenum">
              <a:rPr lang="en-US" smtClean="0"/>
              <a:t>‹#›</a:t>
            </a:fld>
            <a:endParaRPr lang="en-US"/>
          </a:p>
        </p:txBody>
      </p:sp>
    </p:spTree>
    <p:extLst>
      <p:ext uri="{BB962C8B-B14F-4D97-AF65-F5344CB8AC3E}">
        <p14:creationId xmlns:p14="http://schemas.microsoft.com/office/powerpoint/2010/main" val="2906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CF8037-211D-7446-A34B-12D0D003342F}" type="datetimeFigureOut">
              <a:rPr lang="en-US" smtClean="0"/>
              <a:t>4/21/17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2C0FE-3AAE-CE42-981A-55D5A63B342F}" type="slidenum">
              <a:rPr lang="en-US" smtClean="0"/>
              <a:t>‹#›</a:t>
            </a:fld>
            <a:endParaRPr lang="en-US"/>
          </a:p>
        </p:txBody>
      </p:sp>
    </p:spTree>
    <p:extLst>
      <p:ext uri="{BB962C8B-B14F-4D97-AF65-F5344CB8AC3E}">
        <p14:creationId xmlns:p14="http://schemas.microsoft.com/office/powerpoint/2010/main" val="1024364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F8037-211D-7446-A34B-12D0D003342F}" type="datetimeFigureOut">
              <a:rPr lang="en-US" smtClean="0"/>
              <a:t>4/21/17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2C0FE-3AAE-CE42-981A-55D5A63B342F}" type="slidenum">
              <a:rPr lang="en-US" smtClean="0"/>
              <a:t>‹#›</a:t>
            </a:fld>
            <a:endParaRPr lang="en-US"/>
          </a:p>
        </p:txBody>
      </p:sp>
    </p:spTree>
    <p:extLst>
      <p:ext uri="{BB962C8B-B14F-4D97-AF65-F5344CB8AC3E}">
        <p14:creationId xmlns:p14="http://schemas.microsoft.com/office/powerpoint/2010/main" val="12173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F8037-211D-7446-A34B-12D0D003342F}" type="datetimeFigureOut">
              <a:rPr lang="en-US" smtClean="0"/>
              <a:t>4/21/17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2C0FE-3AAE-CE42-981A-55D5A63B342F}" type="slidenum">
              <a:rPr lang="en-US" smtClean="0"/>
              <a:t>‹#›</a:t>
            </a:fld>
            <a:endParaRPr lang="en-US"/>
          </a:p>
        </p:txBody>
      </p:sp>
    </p:spTree>
    <p:extLst>
      <p:ext uri="{BB962C8B-B14F-4D97-AF65-F5344CB8AC3E}">
        <p14:creationId xmlns:p14="http://schemas.microsoft.com/office/powerpoint/2010/main" val="162529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F8037-211D-7446-A34B-12D0D003342F}" type="datetimeFigureOut">
              <a:rPr lang="en-US" smtClean="0"/>
              <a:t>4/21/17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2C0FE-3AAE-CE42-981A-55D5A63B342F}" type="slidenum">
              <a:rPr lang="en-US" smtClean="0"/>
              <a:t>‹#›</a:t>
            </a:fld>
            <a:endParaRPr lang="en-US"/>
          </a:p>
        </p:txBody>
      </p:sp>
    </p:spTree>
    <p:extLst>
      <p:ext uri="{BB962C8B-B14F-4D97-AF65-F5344CB8AC3E}">
        <p14:creationId xmlns:p14="http://schemas.microsoft.com/office/powerpoint/2010/main" val="3137805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F8037-211D-7446-A34B-12D0D003342F}" type="datetimeFigureOut">
              <a:rPr lang="en-US" smtClean="0"/>
              <a:t>4/21/17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2C0FE-3AAE-CE42-981A-55D5A63B342F}" type="slidenum">
              <a:rPr lang="en-US" smtClean="0"/>
              <a:t>‹#›</a:t>
            </a:fld>
            <a:endParaRPr lang="en-US"/>
          </a:p>
        </p:txBody>
      </p:sp>
    </p:spTree>
    <p:extLst>
      <p:ext uri="{BB962C8B-B14F-4D97-AF65-F5344CB8AC3E}">
        <p14:creationId xmlns:p14="http://schemas.microsoft.com/office/powerpoint/2010/main" val="1992810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17463"/>
            <a:ext cx="12192000" cy="6858000"/>
          </a:xfrm>
          <a:prstGeom prst="rect">
            <a:avLst/>
          </a:prstGeom>
        </p:spPr>
      </p:pic>
    </p:spTree>
    <p:extLst>
      <p:ext uri="{BB962C8B-B14F-4D97-AF65-F5344CB8AC3E}">
        <p14:creationId xmlns:p14="http://schemas.microsoft.com/office/powerpoint/2010/main" val="57541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749300" y="444501"/>
            <a:ext cx="10515600" cy="1817688"/>
          </a:xfrm>
          <a:solidFill>
            <a:schemeClr val="bg1"/>
          </a:solidFill>
        </p:spPr>
        <p:txBody>
          <a:bodyPr>
            <a:normAutofit/>
          </a:bodyPr>
          <a:lstStyle/>
          <a:p>
            <a:r>
              <a:rPr lang="en-US" sz="2800" b="1" dirty="0" smtClean="0"/>
              <a:t>In Before the Flood, we saw countless ways that our consumption is ruining the environment. What outcomes were most shocking to you? What solutions provided you with the most optimism for the future?</a:t>
            </a:r>
            <a:endParaRPr lang="en-US" sz="2800" b="1" dirty="0"/>
          </a:p>
        </p:txBody>
      </p:sp>
      <p:sp>
        <p:nvSpPr>
          <p:cNvPr id="3" name="Content Placeholder 2"/>
          <p:cNvSpPr>
            <a:spLocks noGrp="1"/>
          </p:cNvSpPr>
          <p:nvPr>
            <p:ph idx="1"/>
          </p:nvPr>
        </p:nvSpPr>
        <p:spPr>
          <a:xfrm>
            <a:off x="749300" y="2896394"/>
            <a:ext cx="10515600" cy="3327401"/>
          </a:xfrm>
          <a:solidFill>
            <a:schemeClr val="bg1"/>
          </a:solidFill>
        </p:spPr>
        <p:txBody>
          <a:bodyPr/>
          <a:lstStyle/>
          <a:p>
            <a:pPr marL="0" indent="0">
              <a:buNone/>
            </a:pPr>
            <a:r>
              <a:rPr lang="en-US" dirty="0" smtClean="0"/>
              <a:t>Write your answer here:</a:t>
            </a:r>
            <a:endParaRPr lang="en-US" dirty="0"/>
          </a:p>
        </p:txBody>
      </p:sp>
    </p:spTree>
    <p:extLst>
      <p:ext uri="{BB962C8B-B14F-4D97-AF65-F5344CB8AC3E}">
        <p14:creationId xmlns:p14="http://schemas.microsoft.com/office/powerpoint/2010/main" val="172544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616075"/>
          </a:xfrm>
          <a:solidFill>
            <a:schemeClr val="bg1"/>
          </a:solidFill>
        </p:spPr>
        <p:txBody>
          <a:bodyPr>
            <a:noAutofit/>
          </a:bodyPr>
          <a:lstStyle/>
          <a:p>
            <a:r>
              <a:rPr lang="en-US" sz="2800" b="1" dirty="0" smtClean="0"/>
              <a:t>The debate about climate change has been labeled as a misinformation campaign. What arguments have you heard on either side of the debate that have been most impactful in creating your views? Have any of these ideas been changed because of this film?</a:t>
            </a:r>
            <a:endParaRPr lang="en-US" sz="2800" b="1" dirty="0"/>
          </a:p>
        </p:txBody>
      </p:sp>
      <p:sp>
        <p:nvSpPr>
          <p:cNvPr id="3" name="Content Placeholder 2"/>
          <p:cNvSpPr>
            <a:spLocks noGrp="1"/>
          </p:cNvSpPr>
          <p:nvPr>
            <p:ph idx="1"/>
          </p:nvPr>
        </p:nvSpPr>
        <p:spPr>
          <a:xfrm>
            <a:off x="838200" y="2679700"/>
            <a:ext cx="10515600" cy="3581399"/>
          </a:xfrm>
          <a:solidFill>
            <a:schemeClr val="bg1"/>
          </a:solidFill>
        </p:spPr>
        <p:txBody>
          <a:bodyPr/>
          <a:lstStyle/>
          <a:p>
            <a:pPr marL="0" indent="0">
              <a:buNone/>
            </a:pPr>
            <a:r>
              <a:rPr lang="en-US" dirty="0" smtClean="0"/>
              <a:t>Write your answer here:</a:t>
            </a:r>
            <a:endParaRPr lang="en-US" dirty="0"/>
          </a:p>
        </p:txBody>
      </p:sp>
    </p:spTree>
    <p:extLst>
      <p:ext uri="{BB962C8B-B14F-4D97-AF65-F5344CB8AC3E}">
        <p14:creationId xmlns:p14="http://schemas.microsoft.com/office/powerpoint/2010/main" val="45312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solidFill>
            <a:schemeClr val="bg1"/>
          </a:solidFill>
        </p:spPr>
        <p:txBody>
          <a:bodyPr/>
          <a:lstStyle/>
          <a:p>
            <a:r>
              <a:rPr lang="en-US" b="1" dirty="0" smtClean="0"/>
              <a:t>Are you optimistic or pessimistic about the future of our planet? Why?</a:t>
            </a:r>
            <a:endParaRPr lang="en-US" b="1" dirty="0"/>
          </a:p>
        </p:txBody>
      </p:sp>
      <p:sp>
        <p:nvSpPr>
          <p:cNvPr id="3" name="Content Placeholder 2"/>
          <p:cNvSpPr>
            <a:spLocks noGrp="1"/>
          </p:cNvSpPr>
          <p:nvPr>
            <p:ph idx="1"/>
          </p:nvPr>
        </p:nvSpPr>
        <p:spPr>
          <a:xfrm>
            <a:off x="838200" y="2235199"/>
            <a:ext cx="10515600" cy="4171951"/>
          </a:xfrm>
          <a:solidFill>
            <a:schemeClr val="bg1"/>
          </a:solidFill>
        </p:spPr>
        <p:txBody>
          <a:bodyPr/>
          <a:lstStyle/>
          <a:p>
            <a:pPr marL="0" indent="0">
              <a:buNone/>
            </a:pPr>
            <a:r>
              <a:rPr lang="en-US" dirty="0" smtClean="0"/>
              <a:t>Write your answer here:</a:t>
            </a:r>
            <a:endParaRPr lang="en-US" dirty="0"/>
          </a:p>
        </p:txBody>
      </p:sp>
    </p:spTree>
    <p:extLst>
      <p:ext uri="{BB962C8B-B14F-4D97-AF65-F5344CB8AC3E}">
        <p14:creationId xmlns:p14="http://schemas.microsoft.com/office/powerpoint/2010/main" val="152797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463"/>
            <a:ext cx="12192000" cy="6858000"/>
          </a:xfrm>
          <a:prstGeom prst="rect">
            <a:avLst/>
          </a:prstGeom>
        </p:spPr>
      </p:pic>
      <p:sp>
        <p:nvSpPr>
          <p:cNvPr id="2" name="Title 1"/>
          <p:cNvSpPr>
            <a:spLocks noGrp="1"/>
          </p:cNvSpPr>
          <p:nvPr>
            <p:ph type="title"/>
          </p:nvPr>
        </p:nvSpPr>
        <p:spPr>
          <a:xfrm>
            <a:off x="838200" y="608807"/>
            <a:ext cx="10515600" cy="1819275"/>
          </a:xfrm>
          <a:solidFill>
            <a:schemeClr val="bg1"/>
          </a:solidFill>
        </p:spPr>
        <p:txBody>
          <a:bodyPr>
            <a:normAutofit fontScale="90000"/>
          </a:bodyPr>
          <a:lstStyle/>
          <a:p>
            <a:r>
              <a:rPr lang="en-US" b="1" dirty="0" smtClean="0"/>
              <a:t>Without having seen this film, what do you predict this documentary is about based on the title and accompanying image? Explain your answer.</a:t>
            </a:r>
            <a:endParaRPr lang="en-US" b="1" dirty="0"/>
          </a:p>
        </p:txBody>
      </p:sp>
      <p:sp>
        <p:nvSpPr>
          <p:cNvPr id="3" name="Content Placeholder 2"/>
          <p:cNvSpPr>
            <a:spLocks noGrp="1"/>
          </p:cNvSpPr>
          <p:nvPr>
            <p:ph idx="1"/>
          </p:nvPr>
        </p:nvSpPr>
        <p:spPr>
          <a:xfrm>
            <a:off x="838200" y="3019425"/>
            <a:ext cx="10515600" cy="3292475"/>
          </a:xfrm>
          <a:solidFill>
            <a:schemeClr val="bg1"/>
          </a:solidFill>
        </p:spPr>
        <p:txBody>
          <a:bodyPr/>
          <a:lstStyle/>
          <a:p>
            <a:pPr marL="0" indent="0">
              <a:buNone/>
            </a:pPr>
            <a:r>
              <a:rPr lang="en-US" dirty="0" smtClean="0"/>
              <a:t>Write your answer here:</a:t>
            </a:r>
            <a:endParaRPr lang="en-US" dirty="0"/>
          </a:p>
        </p:txBody>
      </p:sp>
    </p:spTree>
    <p:extLst>
      <p:ext uri="{BB962C8B-B14F-4D97-AF65-F5344CB8AC3E}">
        <p14:creationId xmlns:p14="http://schemas.microsoft.com/office/powerpoint/2010/main" val="177541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38200" y="588168"/>
            <a:ext cx="10515600" cy="1325563"/>
          </a:xfrm>
          <a:solidFill>
            <a:schemeClr val="bg1"/>
          </a:solidFill>
        </p:spPr>
        <p:txBody>
          <a:bodyPr/>
          <a:lstStyle/>
          <a:p>
            <a:r>
              <a:rPr lang="en-US" b="1" dirty="0" smtClean="0"/>
              <a:t>What is climate change? Do you think it exists? Explain your answer.</a:t>
            </a:r>
            <a:endParaRPr lang="en-US" b="1" dirty="0"/>
          </a:p>
        </p:txBody>
      </p:sp>
      <p:sp>
        <p:nvSpPr>
          <p:cNvPr id="3" name="Content Placeholder 2"/>
          <p:cNvSpPr>
            <a:spLocks noGrp="1"/>
          </p:cNvSpPr>
          <p:nvPr>
            <p:ph idx="1"/>
          </p:nvPr>
        </p:nvSpPr>
        <p:spPr>
          <a:xfrm>
            <a:off x="838200" y="2501899"/>
            <a:ext cx="10515600" cy="3890963"/>
          </a:xfrm>
          <a:solidFill>
            <a:schemeClr val="bg1"/>
          </a:solidFill>
        </p:spPr>
        <p:txBody>
          <a:bodyPr/>
          <a:lstStyle/>
          <a:p>
            <a:pPr marL="0" indent="0">
              <a:buNone/>
            </a:pPr>
            <a:r>
              <a:rPr lang="en-US" dirty="0" smtClean="0"/>
              <a:t>Write your answer here:</a:t>
            </a:r>
            <a:endParaRPr lang="en-US" dirty="0"/>
          </a:p>
        </p:txBody>
      </p:sp>
    </p:spTree>
    <p:extLst>
      <p:ext uri="{BB962C8B-B14F-4D97-AF65-F5344CB8AC3E}">
        <p14:creationId xmlns:p14="http://schemas.microsoft.com/office/powerpoint/2010/main" val="54693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09600" y="5532437"/>
            <a:ext cx="10515600" cy="1325563"/>
          </a:xfrm>
        </p:spPr>
        <p:txBody>
          <a:bodyPr/>
          <a:lstStyle/>
          <a:p>
            <a:pPr algn="ctr"/>
            <a:r>
              <a:rPr lang="en-US" dirty="0" smtClean="0">
                <a:solidFill>
                  <a:srgbClr val="FF0000"/>
                </a:solidFill>
              </a:rPr>
              <a:t>Begin watching ‘Before the Flood’</a:t>
            </a:r>
            <a:endParaRPr lang="en-US" dirty="0">
              <a:solidFill>
                <a:srgbClr val="FF0000"/>
              </a:solidFill>
            </a:endParaRPr>
          </a:p>
        </p:txBody>
      </p:sp>
    </p:spTree>
    <p:extLst>
      <p:ext uri="{BB962C8B-B14F-4D97-AF65-F5344CB8AC3E}">
        <p14:creationId xmlns:p14="http://schemas.microsoft.com/office/powerpoint/2010/main" val="142755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539875"/>
          </a:xfrm>
          <a:solidFill>
            <a:schemeClr val="bg1"/>
          </a:solidFill>
        </p:spPr>
        <p:txBody>
          <a:bodyPr>
            <a:normAutofit fontScale="90000"/>
          </a:bodyPr>
          <a:lstStyle/>
          <a:p>
            <a:r>
              <a:rPr lang="en-US" b="1" dirty="0" smtClean="0"/>
              <a:t>Having now been introduced to the concept of climate change, demonstrate your understanding in one sentence. </a:t>
            </a:r>
            <a:endParaRPr lang="en-US" b="1" dirty="0"/>
          </a:p>
        </p:txBody>
      </p:sp>
      <p:sp>
        <p:nvSpPr>
          <p:cNvPr id="3" name="Content Placeholder 2"/>
          <p:cNvSpPr>
            <a:spLocks noGrp="1"/>
          </p:cNvSpPr>
          <p:nvPr>
            <p:ph idx="1"/>
          </p:nvPr>
        </p:nvSpPr>
        <p:spPr>
          <a:xfrm>
            <a:off x="838200" y="2514599"/>
            <a:ext cx="10515600" cy="3840163"/>
          </a:xfrm>
          <a:solidFill>
            <a:schemeClr val="bg1"/>
          </a:solidFill>
        </p:spPr>
        <p:txBody>
          <a:bodyPr/>
          <a:lstStyle/>
          <a:p>
            <a:pPr marL="0" indent="0">
              <a:buNone/>
            </a:pPr>
            <a:r>
              <a:rPr lang="en-US" dirty="0" smtClean="0"/>
              <a:t>Write your answer here:</a:t>
            </a:r>
          </a:p>
          <a:p>
            <a:pPr marL="0" indent="0">
              <a:buNone/>
            </a:pPr>
            <a:endParaRPr lang="en-US" dirty="0"/>
          </a:p>
          <a:p>
            <a:pPr marL="0" indent="0">
              <a:buNone/>
            </a:pPr>
            <a:r>
              <a:rPr lang="en-US" dirty="0" smtClean="0"/>
              <a:t>Climate change is</a:t>
            </a:r>
            <a:r>
              <a:rPr lang="mr-IN" dirty="0" smtClean="0"/>
              <a:t>…</a:t>
            </a:r>
            <a:r>
              <a:rPr lang="en-AU" dirty="0" smtClean="0"/>
              <a:t>. </a:t>
            </a:r>
            <a:endParaRPr lang="en-US" dirty="0"/>
          </a:p>
        </p:txBody>
      </p:sp>
    </p:spTree>
    <p:extLst>
      <p:ext uri="{BB962C8B-B14F-4D97-AF65-F5344CB8AC3E}">
        <p14:creationId xmlns:p14="http://schemas.microsoft.com/office/powerpoint/2010/main" val="1324439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solidFill>
            <a:schemeClr val="bg1"/>
          </a:solidFill>
        </p:spPr>
        <p:txBody>
          <a:bodyPr>
            <a:normAutofit/>
          </a:bodyPr>
          <a:lstStyle/>
          <a:p>
            <a:r>
              <a:rPr lang="en-US" sz="4000" b="1" dirty="0" smtClean="0"/>
              <a:t>What are 5 interesting things you have learnt about climate change so far?</a:t>
            </a:r>
            <a:endParaRPr lang="en-US" sz="4000" b="1" dirty="0"/>
          </a:p>
        </p:txBody>
      </p:sp>
      <p:sp>
        <p:nvSpPr>
          <p:cNvPr id="3" name="Content Placeholder 2"/>
          <p:cNvSpPr>
            <a:spLocks noGrp="1"/>
          </p:cNvSpPr>
          <p:nvPr>
            <p:ph idx="1"/>
          </p:nvPr>
        </p:nvSpPr>
        <p:spPr>
          <a:xfrm>
            <a:off x="838200" y="2098675"/>
            <a:ext cx="10515600" cy="4351338"/>
          </a:xfrm>
          <a:solidFill>
            <a:schemeClr val="bg1"/>
          </a:solidFill>
        </p:spPr>
        <p:txBody>
          <a:bodyPr>
            <a:normAutofit fontScale="92500" lnSpcReduction="10000"/>
          </a:bodyPr>
          <a:lstStyle/>
          <a:p>
            <a:pPr marL="0" indent="0">
              <a:buNone/>
            </a:pPr>
            <a:r>
              <a:rPr lang="en-US" dirty="0" smtClean="0"/>
              <a:t>Write your answer here:</a:t>
            </a:r>
          </a:p>
          <a:p>
            <a:pPr marL="0" indent="0">
              <a:buNone/>
            </a:pPr>
            <a:r>
              <a:rPr lang="en-US" dirty="0" smtClean="0"/>
              <a:t>1. </a:t>
            </a:r>
            <a:br>
              <a:rPr lang="en-US" dirty="0" smtClean="0"/>
            </a:br>
            <a:endParaRPr lang="en-US" dirty="0" smtClean="0"/>
          </a:p>
          <a:p>
            <a:pPr marL="0" indent="0">
              <a:buNone/>
            </a:pPr>
            <a:r>
              <a:rPr lang="en-US" dirty="0" smtClean="0"/>
              <a:t>2.</a:t>
            </a:r>
          </a:p>
          <a:p>
            <a:pPr marL="0" indent="0">
              <a:buNone/>
            </a:pPr>
            <a:endParaRPr lang="en-US" dirty="0" smtClean="0"/>
          </a:p>
          <a:p>
            <a:pPr marL="0" indent="0">
              <a:buNone/>
            </a:pPr>
            <a:r>
              <a:rPr lang="en-US" dirty="0" smtClean="0"/>
              <a:t>3.</a:t>
            </a:r>
          </a:p>
          <a:p>
            <a:pPr marL="0" indent="0">
              <a:buNone/>
            </a:pPr>
            <a:endParaRPr lang="en-US" dirty="0" smtClean="0"/>
          </a:p>
          <a:p>
            <a:pPr marL="0" indent="0">
              <a:buNone/>
            </a:pPr>
            <a:r>
              <a:rPr lang="en-US" dirty="0" smtClean="0"/>
              <a:t>4.</a:t>
            </a:r>
          </a:p>
          <a:p>
            <a:pPr marL="0" indent="0">
              <a:buNone/>
            </a:pPr>
            <a:endParaRPr lang="en-US" dirty="0" smtClean="0"/>
          </a:p>
          <a:p>
            <a:pPr marL="0" indent="0">
              <a:buNone/>
            </a:pPr>
            <a:r>
              <a:rPr lang="en-US" dirty="0" smtClean="0"/>
              <a:t>5.</a:t>
            </a:r>
          </a:p>
          <a:p>
            <a:pPr marL="0" indent="0">
              <a:buNone/>
            </a:pPr>
            <a:endParaRPr lang="en-US" dirty="0"/>
          </a:p>
        </p:txBody>
      </p:sp>
    </p:spTree>
    <p:extLst>
      <p:ext uri="{BB962C8B-B14F-4D97-AF65-F5344CB8AC3E}">
        <p14:creationId xmlns:p14="http://schemas.microsoft.com/office/powerpoint/2010/main" val="1642969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990600" y="5532437"/>
            <a:ext cx="10515600" cy="1325563"/>
          </a:xfrm>
        </p:spPr>
        <p:txBody>
          <a:bodyPr/>
          <a:lstStyle/>
          <a:p>
            <a:pPr algn="ctr"/>
            <a:r>
              <a:rPr lang="en-US" dirty="0" smtClean="0">
                <a:solidFill>
                  <a:srgbClr val="FF0000"/>
                </a:solidFill>
              </a:rPr>
              <a:t>Finish watching ‘Before the Flood’</a:t>
            </a:r>
            <a:endParaRPr lang="en-US" dirty="0">
              <a:solidFill>
                <a:srgbClr val="FF0000"/>
              </a:solidFill>
            </a:endParaRPr>
          </a:p>
        </p:txBody>
      </p:sp>
    </p:spTree>
    <p:extLst>
      <p:ext uri="{BB962C8B-B14F-4D97-AF65-F5344CB8AC3E}">
        <p14:creationId xmlns:p14="http://schemas.microsoft.com/office/powerpoint/2010/main" val="93771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38200" y="613568"/>
            <a:ext cx="10515600" cy="1325563"/>
          </a:xfrm>
          <a:solidFill>
            <a:schemeClr val="bg1"/>
          </a:solidFill>
        </p:spPr>
        <p:txBody>
          <a:bodyPr/>
          <a:lstStyle/>
          <a:p>
            <a:r>
              <a:rPr lang="en-US" b="1" dirty="0" smtClean="0"/>
              <a:t>After watching the documentary, what do you now understand climate change to be?</a:t>
            </a:r>
            <a:endParaRPr lang="en-US" b="1" dirty="0"/>
          </a:p>
        </p:txBody>
      </p:sp>
      <p:sp>
        <p:nvSpPr>
          <p:cNvPr id="3" name="Content Placeholder 2"/>
          <p:cNvSpPr>
            <a:spLocks noGrp="1"/>
          </p:cNvSpPr>
          <p:nvPr>
            <p:ph idx="1"/>
          </p:nvPr>
        </p:nvSpPr>
        <p:spPr>
          <a:xfrm>
            <a:off x="838200" y="2552699"/>
            <a:ext cx="10515600" cy="3897313"/>
          </a:xfrm>
          <a:solidFill>
            <a:schemeClr val="bg1"/>
          </a:solidFill>
        </p:spPr>
        <p:txBody>
          <a:bodyPr/>
          <a:lstStyle/>
          <a:p>
            <a:pPr marL="0" indent="0">
              <a:buNone/>
            </a:pPr>
            <a:r>
              <a:rPr lang="en-US" dirty="0" smtClean="0"/>
              <a:t>Write your answer here:</a:t>
            </a:r>
            <a:endParaRPr lang="en-US" dirty="0"/>
          </a:p>
        </p:txBody>
      </p:sp>
    </p:spTree>
    <p:extLst>
      <p:ext uri="{BB962C8B-B14F-4D97-AF65-F5344CB8AC3E}">
        <p14:creationId xmlns:p14="http://schemas.microsoft.com/office/powerpoint/2010/main" val="213367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38200" y="657225"/>
            <a:ext cx="10515600" cy="1938336"/>
          </a:xfrm>
          <a:solidFill>
            <a:schemeClr val="bg1"/>
          </a:solidFill>
        </p:spPr>
        <p:txBody>
          <a:bodyPr>
            <a:noAutofit/>
          </a:bodyPr>
          <a:lstStyle/>
          <a:p>
            <a:r>
              <a:rPr lang="en-US" sz="2800" b="1" dirty="0" smtClean="0"/>
              <a:t>As evidenced in the film, every decision we make can have an environmental impact. What changes are you going to make in your day-to-day life to reduce your carbon footprint? How will you keep yourself accountable?</a:t>
            </a:r>
            <a:endParaRPr lang="en-US" sz="2800" b="1" dirty="0"/>
          </a:p>
        </p:txBody>
      </p:sp>
      <p:sp>
        <p:nvSpPr>
          <p:cNvPr id="3" name="Content Placeholder 2"/>
          <p:cNvSpPr>
            <a:spLocks noGrp="1"/>
          </p:cNvSpPr>
          <p:nvPr>
            <p:ph idx="1"/>
          </p:nvPr>
        </p:nvSpPr>
        <p:spPr>
          <a:xfrm>
            <a:off x="838200" y="3073400"/>
            <a:ext cx="10515600" cy="3352799"/>
          </a:xfrm>
          <a:solidFill>
            <a:schemeClr val="bg1"/>
          </a:solidFill>
        </p:spPr>
        <p:txBody>
          <a:bodyPr/>
          <a:lstStyle/>
          <a:p>
            <a:pPr marL="0" indent="0">
              <a:buNone/>
            </a:pPr>
            <a:r>
              <a:rPr lang="en-US" dirty="0" smtClean="0"/>
              <a:t>Write you answer here:</a:t>
            </a:r>
            <a:endParaRPr lang="en-US" dirty="0"/>
          </a:p>
        </p:txBody>
      </p:sp>
    </p:spTree>
    <p:extLst>
      <p:ext uri="{BB962C8B-B14F-4D97-AF65-F5344CB8AC3E}">
        <p14:creationId xmlns:p14="http://schemas.microsoft.com/office/powerpoint/2010/main" val="1011683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291</Words>
  <Application>Microsoft Macintosh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Calibri Light</vt:lpstr>
      <vt:lpstr>Mangal</vt:lpstr>
      <vt:lpstr>Arial</vt:lpstr>
      <vt:lpstr>Office Theme</vt:lpstr>
      <vt:lpstr>PowerPoint Presentation</vt:lpstr>
      <vt:lpstr>Without having seen this film, what do you predict this documentary is about based on the title and accompanying image? Explain your answer.</vt:lpstr>
      <vt:lpstr>What is climate change? Do you think it exists? Explain your answer.</vt:lpstr>
      <vt:lpstr>Begin watching ‘Before the Flood’</vt:lpstr>
      <vt:lpstr>Having now been introduced to the concept of climate change, demonstrate your understanding in one sentence. </vt:lpstr>
      <vt:lpstr>What are 5 interesting things you have learnt about climate change so far?</vt:lpstr>
      <vt:lpstr>Finish watching ‘Before the Flood’</vt:lpstr>
      <vt:lpstr>After watching the documentary, what do you now understand climate change to be?</vt:lpstr>
      <vt:lpstr>As evidenced in the film, every decision we make can have an environmental impact. What changes are you going to make in your day-to-day life to reduce your carbon footprint? How will you keep yourself accountable?</vt:lpstr>
      <vt:lpstr>In Before the Flood, we saw countless ways that our consumption is ruining the environment. What outcomes were most shocking to you? What solutions provided you with the most optimism for the future?</vt:lpstr>
      <vt:lpstr>The debate about climate change has been labeled as a misinformation campaign. What arguments have you heard on either side of the debate that have been most impactful in creating your views? Have any of these ideas been changed because of this film?</vt:lpstr>
      <vt:lpstr>Are you optimistic or pessimistic about the future of our planet? Why?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cp:revision>
  <dcterms:created xsi:type="dcterms:W3CDTF">2017-04-20T23:19:40Z</dcterms:created>
  <dcterms:modified xsi:type="dcterms:W3CDTF">2017-04-21T00:39:12Z</dcterms:modified>
</cp:coreProperties>
</file>