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11/4/2016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X2kxqvjb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Metre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Finding your rhythm and improving </a:t>
            </a:r>
            <a:r>
              <a:rPr lang="en-AU" dirty="0"/>
              <a:t>the flow of your </a:t>
            </a:r>
            <a:r>
              <a:rPr lang="en-AU" dirty="0" smtClean="0"/>
              <a:t>poetry.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4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51" y="484632"/>
            <a:ext cx="10058400" cy="1609344"/>
          </a:xfrm>
        </p:spPr>
        <p:txBody>
          <a:bodyPr/>
          <a:lstStyle/>
          <a:p>
            <a:r>
              <a:rPr lang="en-AU" dirty="0" smtClean="0"/>
              <a:t>Limerick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2185803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/>
              <a:t>There was a </a:t>
            </a:r>
            <a:r>
              <a:rPr lang="en-AU" sz="3200" dirty="0" smtClean="0"/>
              <a:t>painter </a:t>
            </a:r>
            <a:r>
              <a:rPr lang="en-AU" sz="3200" dirty="0"/>
              <a:t>named Ernie,</a:t>
            </a:r>
            <a:br>
              <a:rPr lang="en-AU" sz="3200" dirty="0"/>
            </a:br>
            <a:r>
              <a:rPr lang="en-AU" sz="3200" dirty="0"/>
              <a:t>who took a </a:t>
            </a:r>
            <a:r>
              <a:rPr lang="en-AU" sz="3200" dirty="0" smtClean="0"/>
              <a:t>long break </a:t>
            </a:r>
            <a:r>
              <a:rPr lang="en-AU" sz="3200" dirty="0"/>
              <a:t>under a </a:t>
            </a:r>
            <a:r>
              <a:rPr lang="en-AU" sz="3200" dirty="0" smtClean="0"/>
              <a:t>big palm </a:t>
            </a:r>
            <a:r>
              <a:rPr lang="en-AU" sz="3200" dirty="0"/>
              <a:t>tree.</a:t>
            </a:r>
            <a:br>
              <a:rPr lang="en-AU" sz="3200" dirty="0"/>
            </a:br>
            <a:r>
              <a:rPr lang="en-AU" sz="3200" dirty="0"/>
              <a:t>when a coconut fell</a:t>
            </a:r>
            <a:br>
              <a:rPr lang="en-AU" sz="3200" dirty="0"/>
            </a:br>
            <a:r>
              <a:rPr lang="en-AU" sz="3200" dirty="0" smtClean="0"/>
              <a:t>hit him on the head and </a:t>
            </a:r>
            <a:r>
              <a:rPr lang="en-AU" sz="3200" dirty="0"/>
              <a:t>sent him to hell,</a:t>
            </a:r>
            <a:br>
              <a:rPr lang="en-AU" sz="3200" dirty="0"/>
            </a:br>
            <a:r>
              <a:rPr lang="en-AU" sz="3200" dirty="0"/>
              <a:t>so he never did finish the marquee!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10551" y="4636395"/>
            <a:ext cx="38534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What do you think of this limerick?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10551" y="5412348"/>
            <a:ext cx="23887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Why is it so rubbish?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311" y="368207"/>
            <a:ext cx="2126754" cy="22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Limerick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dirty="0"/>
              <a:t>There was a sign painter named Ernie,</a:t>
            </a:r>
            <a:br>
              <a:rPr lang="en-AU" sz="3200" dirty="0"/>
            </a:br>
            <a:r>
              <a:rPr lang="en-AU" sz="3200" dirty="0"/>
              <a:t>who took a break under a palm tree.</a:t>
            </a:r>
            <a:br>
              <a:rPr lang="en-AU" sz="3200" dirty="0"/>
            </a:br>
            <a:r>
              <a:rPr lang="en-AU" sz="3200" dirty="0"/>
              <a:t>when a coconut fell</a:t>
            </a:r>
            <a:br>
              <a:rPr lang="en-AU" sz="3200" dirty="0"/>
            </a:br>
            <a:r>
              <a:rPr lang="en-AU" sz="3200" dirty="0"/>
              <a:t>and sent him to hell,</a:t>
            </a:r>
            <a:br>
              <a:rPr lang="en-AU" sz="3200" dirty="0"/>
            </a:br>
            <a:r>
              <a:rPr lang="en-AU" sz="3200" dirty="0"/>
              <a:t>so he never did finish the marquee!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4829578"/>
            <a:ext cx="38534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AU" smtClean="0"/>
              <a:t>What do you think of this limerick?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069848" y="5644168"/>
            <a:ext cx="46357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Why is it so much better than the last one?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14" y="1034335"/>
            <a:ext cx="3225085" cy="40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Rhythm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When you read rhyming poetry, one of the things you might notice is how the words often have a nice rhythmical quality. That is, there is a pattern to the rhythm of the words that makes them fun to say and easy to remember.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875" y="4381585"/>
            <a:ext cx="6367702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Poets arrange their words in such a way as to create those rhythmical patterns.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907"/>
          <a:stretch/>
        </p:blipFill>
        <p:spPr>
          <a:xfrm>
            <a:off x="8171108" y="0"/>
            <a:ext cx="3909275" cy="19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Rhythm 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I</a:t>
            </a:r>
            <a:r>
              <a:rPr lang="en-AU" sz="2800" dirty="0" smtClean="0"/>
              <a:t>n </a:t>
            </a:r>
            <a:r>
              <a:rPr lang="en-AU" sz="2800" dirty="0"/>
              <a:t>music, the rhythm of a song is the “</a:t>
            </a:r>
            <a:r>
              <a:rPr lang="en-AU" sz="4000" b="1" dirty="0">
                <a:solidFill>
                  <a:srgbClr val="FF0000"/>
                </a:solidFill>
              </a:rPr>
              <a:t>beat</a:t>
            </a:r>
            <a:r>
              <a:rPr lang="en-AU" sz="2800" dirty="0"/>
              <a:t>,” often created by instruments such as drums, bass guitars,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18" y="3636172"/>
            <a:ext cx="3724744" cy="2859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4282">
            <a:off x="540912" y="4050385"/>
            <a:ext cx="5924282" cy="2031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7502" y="345733"/>
            <a:ext cx="519074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Poems don’t have instruments, so they rely on the words themselves.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756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rhythm in words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</a:t>
            </a:r>
            <a:r>
              <a:rPr lang="en-AU" dirty="0" smtClean="0"/>
              <a:t>he rhythm of a poem </a:t>
            </a:r>
            <a:r>
              <a:rPr lang="en-AU" dirty="0"/>
              <a:t>is set by the “</a:t>
            </a:r>
            <a:r>
              <a:rPr lang="en-AU" dirty="0">
                <a:solidFill>
                  <a:srgbClr val="FF0000"/>
                </a:solidFill>
              </a:rPr>
              <a:t>stresses</a:t>
            </a:r>
            <a:r>
              <a:rPr lang="en-AU" dirty="0"/>
              <a:t>” or “</a:t>
            </a:r>
            <a:r>
              <a:rPr lang="en-AU" dirty="0">
                <a:solidFill>
                  <a:srgbClr val="FF0000"/>
                </a:solidFill>
              </a:rPr>
              <a:t>accents</a:t>
            </a:r>
            <a:r>
              <a:rPr lang="en-AU" dirty="0"/>
              <a:t>” in the words </a:t>
            </a:r>
            <a:r>
              <a:rPr lang="en-AU" dirty="0" smtClean="0"/>
              <a:t>themselves.</a:t>
            </a:r>
          </a:p>
          <a:p>
            <a:r>
              <a:rPr lang="en-AU" dirty="0"/>
              <a:t>In most words that have more than one </a:t>
            </a:r>
            <a:r>
              <a:rPr lang="en-AU" b="1" dirty="0">
                <a:solidFill>
                  <a:srgbClr val="0070C0"/>
                </a:solidFill>
              </a:rPr>
              <a:t>syllable</a:t>
            </a:r>
            <a:r>
              <a:rPr lang="en-AU" dirty="0"/>
              <a:t>, one of the syllables is pronounced more strongly than the others.</a:t>
            </a:r>
          </a:p>
          <a:p>
            <a:pPr marL="0" indent="0">
              <a:buNone/>
            </a:pPr>
            <a:r>
              <a:rPr lang="en-AU" dirty="0" smtClean="0"/>
              <a:t>FOR EXAMPLE:</a:t>
            </a:r>
          </a:p>
          <a:p>
            <a:r>
              <a:rPr lang="en-AU" dirty="0" smtClean="0"/>
              <a:t>The word apple is pronounced </a:t>
            </a:r>
            <a:r>
              <a:rPr lang="en-AU" sz="3600" dirty="0"/>
              <a:t>“AP-pull” </a:t>
            </a:r>
            <a:r>
              <a:rPr lang="en-AU" dirty="0"/>
              <a:t>and not </a:t>
            </a:r>
            <a:r>
              <a:rPr lang="en-AU" sz="3600" dirty="0"/>
              <a:t>“</a:t>
            </a:r>
            <a:r>
              <a:rPr lang="en-AU" sz="3600" dirty="0" err="1"/>
              <a:t>ap</a:t>
            </a:r>
            <a:r>
              <a:rPr lang="en-AU" sz="3600" dirty="0"/>
              <a:t>-PULL.”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912" y="448614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4" y="0"/>
            <a:ext cx="10058400" cy="1609344"/>
          </a:xfrm>
        </p:spPr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6" y="1214993"/>
            <a:ext cx="10058400" cy="4086209"/>
          </a:xfrm>
        </p:spPr>
        <p:txBody>
          <a:bodyPr/>
          <a:lstStyle/>
          <a:p>
            <a:r>
              <a:rPr lang="en-AU" dirty="0"/>
              <a:t>Read the following line and see if you can hear the stressed </a:t>
            </a:r>
            <a:r>
              <a:rPr lang="en-AU" dirty="0" smtClean="0"/>
              <a:t>syllables: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sz="3200" dirty="0"/>
              <a:t>My mother ate an apple and my father ate a pear</a:t>
            </a:r>
            <a:r>
              <a:rPr lang="en-AU" sz="3200" dirty="0" smtClean="0"/>
              <a:t>.</a:t>
            </a:r>
          </a:p>
          <a:p>
            <a:r>
              <a:rPr lang="en-AU" dirty="0" smtClean="0"/>
              <a:t>How did you go?  </a:t>
            </a:r>
          </a:p>
          <a:p>
            <a:r>
              <a:rPr lang="en-AU" dirty="0" smtClean="0"/>
              <a:t>Notice any patterns?</a:t>
            </a:r>
          </a:p>
          <a:p>
            <a:r>
              <a:rPr lang="en-AU" dirty="0" smtClean="0"/>
              <a:t>Let’s make it a bit more obvious….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22036" y="4018208"/>
            <a:ext cx="995432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my MOTH-</a:t>
            </a:r>
            <a:r>
              <a:rPr lang="en-AU" sz="2800" dirty="0" err="1"/>
              <a:t>er</a:t>
            </a:r>
            <a:r>
              <a:rPr lang="en-AU" sz="2800" dirty="0"/>
              <a:t> ATE an AP-</a:t>
            </a:r>
            <a:r>
              <a:rPr lang="en-AU" sz="2800" dirty="0" err="1"/>
              <a:t>ple</a:t>
            </a:r>
            <a:r>
              <a:rPr lang="en-AU" sz="2800" dirty="0"/>
              <a:t> AND my FATH-</a:t>
            </a:r>
            <a:r>
              <a:rPr lang="en-AU" sz="2800" dirty="0" err="1"/>
              <a:t>er</a:t>
            </a:r>
            <a:r>
              <a:rPr lang="en-AU" sz="2800" dirty="0"/>
              <a:t> ATE a PEAR.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1901" y="4899113"/>
            <a:ext cx="6833829" cy="13234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Now can you hear it? I hope you can see that, by writing your words in such a way that they form repeating patterns of stressed and unstressed syllables, you can add rhythm to your poems.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71" y="198363"/>
            <a:ext cx="2272931" cy="15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66" y="2391865"/>
            <a:ext cx="11848563" cy="4050792"/>
          </a:xfrm>
        </p:spPr>
        <p:txBody>
          <a:bodyPr>
            <a:normAutofit/>
          </a:bodyPr>
          <a:lstStyle/>
          <a:p>
            <a:pPr algn="ctr"/>
            <a:r>
              <a:rPr lang="en-AU" sz="2400" dirty="0"/>
              <a:t>T</a:t>
            </a:r>
            <a:r>
              <a:rPr lang="en-AU" sz="2400" dirty="0" smtClean="0"/>
              <a:t>he </a:t>
            </a:r>
            <a:r>
              <a:rPr lang="en-AU" sz="2400" dirty="0"/>
              <a:t>rhythm created by stressed and unstressed syllables is called </a:t>
            </a:r>
            <a:endParaRPr lang="en-AU" sz="2400" dirty="0" smtClean="0"/>
          </a:p>
          <a:p>
            <a:pPr marL="0" indent="0" algn="ctr">
              <a:buNone/>
            </a:pPr>
            <a:r>
              <a:rPr lang="en-AU" sz="9600" dirty="0" smtClean="0"/>
              <a:t>“metre.”</a:t>
            </a:r>
            <a:endParaRPr lang="en-A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311040" y="4597758"/>
            <a:ext cx="557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www.youtube.com/watch?v=oNX2kxqvjbU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47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235" y="1084754"/>
            <a:ext cx="1596980" cy="1935946"/>
          </a:xfrm>
        </p:spPr>
        <p:txBody>
          <a:bodyPr>
            <a:noAutofit/>
          </a:bodyPr>
          <a:lstStyle/>
          <a:p>
            <a:r>
              <a:rPr lang="en-AU" sz="1800" dirty="0" smtClean="0"/>
              <a:t>This photo was only discovered a few years ago.  </a:t>
            </a:r>
            <a:br>
              <a:rPr lang="en-AU" sz="1800" dirty="0" smtClean="0"/>
            </a:br>
            <a:r>
              <a:rPr lang="en-AU" sz="1800" dirty="0" smtClean="0"/>
              <a:t>It was taken by a German soldier during the war and shows his view from the trench looking over the top.</a:t>
            </a:r>
            <a:endParaRPr lang="en-AU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0" y="240584"/>
            <a:ext cx="9898346" cy="6509908"/>
          </a:xfrm>
        </p:spPr>
      </p:pic>
      <p:sp>
        <p:nvSpPr>
          <p:cNvPr id="5" name="TextBox 4"/>
          <p:cNvSpPr txBox="1"/>
          <p:nvPr/>
        </p:nvSpPr>
        <p:spPr>
          <a:xfrm>
            <a:off x="10349303" y="3495538"/>
            <a:ext cx="1609859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We are going to practice our metre using this image as inspiration, but first, let’s brainstorm words to help us!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0318235" y="240584"/>
            <a:ext cx="1671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Where is this?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0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92</TotalTime>
  <Words>378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Wood Type</vt:lpstr>
      <vt:lpstr>Metre</vt:lpstr>
      <vt:lpstr>Limerick</vt:lpstr>
      <vt:lpstr>Limerick</vt:lpstr>
      <vt:lpstr>Rhythm </vt:lpstr>
      <vt:lpstr>Rhythm </vt:lpstr>
      <vt:lpstr>rhythm in words</vt:lpstr>
      <vt:lpstr>Example</vt:lpstr>
      <vt:lpstr>Definition</vt:lpstr>
      <vt:lpstr>This photo was only discovered a few years ago.   It was taken by a German soldier during the war and shows his view from the trench looking over the top.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Metre</dc:title>
  <dc:creator>Thomas Mcloughlan</dc:creator>
  <cp:lastModifiedBy>Thomas Mcloughlan</cp:lastModifiedBy>
  <cp:revision>7</cp:revision>
  <dcterms:created xsi:type="dcterms:W3CDTF">2016-11-03T20:41:35Z</dcterms:created>
  <dcterms:modified xsi:type="dcterms:W3CDTF">2016-11-03T22:15:41Z</dcterms:modified>
</cp:coreProperties>
</file>