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B060402020202020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dan Oli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Students from each country will present key data so everyone can hear the comparisons made across the board.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195592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072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728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481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205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264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959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266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931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34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243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359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490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902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HEKJ4a2z0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youtu.be/qMowBTmHB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feature=player_embedded&amp;v=Yqu1gUanGy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rgo.slv.vic.gov.au/glossary/term/86"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MsuEUC94O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ergo.slv.vic.gov.au/explore-history/australia-wwi/home-wwi/rush-enlist"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theconversation.com/your-country-needs-you-why-did-so-many-volunteer-in-1914-30443" TargetMode="External"/><Relationship Id="rId5" Type="http://schemas.openxmlformats.org/officeDocument/2006/relationships/hyperlink" Target="http://anzacportal.dva.gov.au/sites/default/files/publication-attachments/Ed%20Activities%20Home%20Front.pdf" TargetMode="External"/><Relationship Id="rId4" Type="http://schemas.openxmlformats.org/officeDocument/2006/relationships/hyperlink" Target="http://www.theage.com.au/interactive/2014/ww1/rush-to-enli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n"/>
              <a:t>Lesson: Trench Warfare</a:t>
            </a:r>
            <a:br>
              <a:rPr lang="en"/>
            </a:br>
            <a:r>
              <a:rPr lang="en"/>
              <a:t>Australia Vs the World!</a:t>
            </a:r>
          </a:p>
        </p:txBody>
      </p:sp>
      <p:sp>
        <p:nvSpPr>
          <p:cNvPr id="68" name="Shape 68"/>
          <p:cNvSpPr txBox="1">
            <a:spLocks noGrp="1"/>
          </p:cNvSpPr>
          <p:nvPr>
            <p:ph type="subTitle" idx="1"/>
          </p:nvPr>
        </p:nvSpPr>
        <p:spPr>
          <a:xfrm>
            <a:off x="416675" y="2789130"/>
            <a:ext cx="8222100" cy="432900"/>
          </a:xfrm>
          <a:prstGeom prst="rect">
            <a:avLst/>
          </a:prstGeom>
        </p:spPr>
        <p:txBody>
          <a:bodyPr lIns="91425" tIns="91425" rIns="91425" bIns="91425" anchor="t" anchorCtr="0">
            <a:noAutofit/>
          </a:bodyPr>
          <a:lstStyle/>
          <a:p>
            <a:pPr lvl="0">
              <a:spcBef>
                <a:spcPts val="0"/>
              </a:spcBef>
              <a:buNone/>
            </a:pPr>
            <a:r>
              <a:rPr lang="en"/>
              <a:t>October 4,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Something to Imagine...</a:t>
            </a:r>
          </a:p>
        </p:txBody>
      </p:sp>
      <p:sp>
        <p:nvSpPr>
          <p:cNvPr id="151" name="Shape 151"/>
          <p:cNvSpPr txBox="1">
            <a:spLocks noGrp="1"/>
          </p:cNvSpPr>
          <p:nvPr>
            <p:ph type="body" idx="1"/>
          </p:nvPr>
        </p:nvSpPr>
        <p:spPr>
          <a:xfrm>
            <a:off x="335745" y="1919075"/>
            <a:ext cx="8122500" cy="2710200"/>
          </a:xfrm>
          <a:prstGeom prst="rect">
            <a:avLst/>
          </a:prstGeom>
        </p:spPr>
        <p:txBody>
          <a:bodyPr lIns="91425" tIns="91425" rIns="91425" bIns="91425" anchor="t" anchorCtr="0">
            <a:noAutofit/>
          </a:bodyPr>
          <a:lstStyle/>
          <a:p>
            <a:pPr lvl="0">
              <a:spcBef>
                <a:spcPts val="0"/>
              </a:spcBef>
              <a:buNone/>
            </a:pPr>
            <a:r>
              <a:rPr lang="en"/>
              <a:t>Imagine a winter so cold that water was carried to the soldiers as blocks of ice. Think how cold it must have been to wake after a few hours sleep only to find your eyelids frozen shut. And imagine if you had to keep a bottle of ink in your pocket, otherwise the ink would freeze. Imagine your feet swelling to three times their normal size because you had been standing for a week in water up to your knees. And think how cold it must have been when ice formed around the rim of a boiling cup of tea after you had carried it only 20 paces.</a:t>
            </a:r>
          </a:p>
          <a:p>
            <a:pPr lvl="0">
              <a:spcBef>
                <a:spcPts val="0"/>
              </a:spcBef>
              <a:buNone/>
            </a:pPr>
            <a:r>
              <a:rPr lang="en" u="sng">
                <a:solidFill>
                  <a:schemeClr val="hlink"/>
                </a:solidFill>
                <a:hlinkClick r:id="rId3"/>
              </a:rPr>
              <a:t>https://www.youtube.com/watch?v=5HEKJ4a2z0I</a:t>
            </a:r>
            <a:r>
              <a:rPr lang="en"/>
              <a:t> - Veterans define their time in the trenches.</a:t>
            </a:r>
          </a:p>
          <a:p>
            <a:pPr lvl="0">
              <a:spcBef>
                <a:spcPts val="0"/>
              </a:spcBef>
              <a:buNone/>
            </a:pPr>
            <a:r>
              <a:rPr lang="en" u="sng">
                <a:solidFill>
                  <a:schemeClr val="hlink"/>
                </a:solidFill>
                <a:hlinkClick r:id="rId4"/>
              </a:rPr>
              <a:t>https://youtu.be/qMowBTmHBng</a:t>
            </a:r>
            <a:r>
              <a:rPr lang="en"/>
              <a:t> - You Never came home (Australians at war)</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5982975" y="686249"/>
            <a:ext cx="3102225" cy="2405100"/>
          </a:xfrm>
          <a:prstGeom prst="rect">
            <a:avLst/>
          </a:prstGeom>
          <a:noFill/>
          <a:ln>
            <a:noFill/>
          </a:ln>
        </p:spPr>
      </p:pic>
      <p:sp>
        <p:nvSpPr>
          <p:cNvPr id="157" name="Shape 157"/>
          <p:cNvSpPr txBox="1"/>
          <p:nvPr/>
        </p:nvSpPr>
        <p:spPr>
          <a:xfrm>
            <a:off x="2738425" y="84975"/>
            <a:ext cx="3483300" cy="549000"/>
          </a:xfrm>
          <a:prstGeom prst="rect">
            <a:avLst/>
          </a:prstGeom>
          <a:solidFill>
            <a:srgbClr val="3C78D8"/>
          </a:solidFill>
          <a:ln>
            <a:noFill/>
          </a:ln>
        </p:spPr>
        <p:txBody>
          <a:bodyPr lIns="91425" tIns="91425" rIns="91425" bIns="91425" anchor="t" anchorCtr="0">
            <a:noAutofit/>
          </a:bodyPr>
          <a:lstStyle/>
          <a:p>
            <a:pPr lvl="0">
              <a:spcBef>
                <a:spcPts val="0"/>
              </a:spcBef>
              <a:buNone/>
            </a:pPr>
            <a:r>
              <a:rPr lang="en" sz="2400"/>
              <a:t>What is trench warfare?</a:t>
            </a:r>
          </a:p>
        </p:txBody>
      </p:sp>
      <p:sp>
        <p:nvSpPr>
          <p:cNvPr id="158" name="Shape 158"/>
          <p:cNvSpPr txBox="1"/>
          <p:nvPr/>
        </p:nvSpPr>
        <p:spPr>
          <a:xfrm>
            <a:off x="58800" y="686250"/>
            <a:ext cx="3019500" cy="33267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295275" rtl="0">
              <a:spcBef>
                <a:spcPts val="0"/>
              </a:spcBef>
              <a:buClr>
                <a:srgbClr val="333333"/>
              </a:buClr>
              <a:buSzPct val="95454"/>
              <a:buChar char="●"/>
            </a:pPr>
            <a:r>
              <a:rPr lang="en" sz="1050">
                <a:solidFill>
                  <a:srgbClr val="333333"/>
                </a:solidFill>
                <a:highlight>
                  <a:srgbClr val="FFFFFF"/>
                </a:highlight>
              </a:rPr>
              <a:t>The trench system along the Western Front ran for approximately 475 miles, in an "S" shape across Europe, from the North Sea to Switzerland.</a:t>
            </a:r>
          </a:p>
          <a:p>
            <a:pPr marL="457200" lvl="0" indent="-295275" rtl="0">
              <a:spcBef>
                <a:spcPts val="0"/>
              </a:spcBef>
              <a:buClr>
                <a:srgbClr val="333333"/>
              </a:buClr>
              <a:buSzPct val="95454"/>
              <a:buChar char="●"/>
            </a:pPr>
            <a:r>
              <a:rPr lang="en" sz="1050">
                <a:solidFill>
                  <a:srgbClr val="333333"/>
                </a:solidFill>
                <a:highlight>
                  <a:srgbClr val="FFFFFF"/>
                </a:highlight>
              </a:rPr>
              <a:t>Trench warfare created a living environment for the men which was harsh, stagnant and extremely dangerous. Not only were trenches constantly under threat of attack from shells or other weapons, but there were also many health risks</a:t>
            </a:r>
          </a:p>
          <a:p>
            <a:pPr marL="457200" lvl="0" indent="-295275" rtl="0">
              <a:spcBef>
                <a:spcPts val="0"/>
              </a:spcBef>
              <a:buClr>
                <a:srgbClr val="333333"/>
              </a:buClr>
              <a:buSzPct val="95454"/>
              <a:buChar char="●"/>
            </a:pPr>
            <a:r>
              <a:rPr lang="en" sz="1050">
                <a:solidFill>
                  <a:srgbClr val="333333"/>
                </a:solidFill>
                <a:highlight>
                  <a:srgbClr val="FFFFFF"/>
                </a:highlight>
              </a:rPr>
              <a:t>Trenches were often completely waterlogged and muddy, and crawling with lice and rats.</a:t>
            </a:r>
          </a:p>
          <a:p>
            <a:pPr marL="457200" lvl="0" indent="-304800" rtl="0">
              <a:spcBef>
                <a:spcPts val="0"/>
              </a:spcBef>
              <a:buClr>
                <a:srgbClr val="333333"/>
              </a:buClr>
              <a:buSzPct val="100000"/>
              <a:buChar char="●"/>
            </a:pPr>
            <a:r>
              <a:rPr lang="en" sz="1200" u="sng">
                <a:solidFill>
                  <a:schemeClr val="hlink"/>
                </a:solidFill>
                <a:hlinkClick r:id="rId4"/>
              </a:rPr>
              <a:t>https://www.youtube.com/watch?feature=player_embedded&amp;v=Yqu1gUanGyk</a:t>
            </a:r>
          </a:p>
          <a:p>
            <a:pPr lvl="0" rtl="0">
              <a:spcBef>
                <a:spcPts val="0"/>
              </a:spcBef>
              <a:buNone/>
            </a:pPr>
            <a:endParaRPr/>
          </a:p>
          <a:p>
            <a:pPr lvl="0" rtl="0">
              <a:spcBef>
                <a:spcPts val="0"/>
              </a:spcBef>
              <a:buNone/>
            </a:pPr>
            <a:endParaRPr/>
          </a:p>
        </p:txBody>
      </p:sp>
      <p:pic>
        <p:nvPicPr>
          <p:cNvPr id="159" name="Shape 159"/>
          <p:cNvPicPr preferRelativeResize="0"/>
          <p:nvPr/>
        </p:nvPicPr>
        <p:blipFill>
          <a:blip r:embed="rId5">
            <a:alphaModFix/>
          </a:blip>
          <a:stretch>
            <a:fillRect/>
          </a:stretch>
        </p:blipFill>
        <p:spPr>
          <a:xfrm>
            <a:off x="3179762" y="686250"/>
            <a:ext cx="2784474" cy="2405100"/>
          </a:xfrm>
          <a:prstGeom prst="rect">
            <a:avLst/>
          </a:prstGeom>
          <a:noFill/>
          <a:ln>
            <a:noFill/>
          </a:ln>
        </p:spPr>
      </p:pic>
      <p:pic>
        <p:nvPicPr>
          <p:cNvPr id="160" name="Shape 160"/>
          <p:cNvPicPr preferRelativeResize="0"/>
          <p:nvPr/>
        </p:nvPicPr>
        <p:blipFill>
          <a:blip r:embed="rId6">
            <a:alphaModFix/>
          </a:blip>
          <a:stretch>
            <a:fillRect/>
          </a:stretch>
        </p:blipFill>
        <p:spPr>
          <a:xfrm>
            <a:off x="3130550" y="3143625"/>
            <a:ext cx="5927750" cy="1895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n"/>
              <a:t>Activity 1</a:t>
            </a:r>
          </a:p>
        </p:txBody>
      </p:sp>
      <p:sp>
        <p:nvSpPr>
          <p:cNvPr id="166" name="Shape 166"/>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a:spcBef>
                <a:spcPts val="0"/>
              </a:spcBef>
              <a:buNone/>
            </a:pPr>
            <a:r>
              <a:rPr lang="en"/>
              <a:t>Letters from the Trenches</a:t>
            </a:r>
          </a:p>
          <a:p>
            <a:pPr lvl="0">
              <a:spcBef>
                <a:spcPts val="0"/>
              </a:spcBef>
              <a:buNone/>
            </a:pPr>
            <a:endParaRPr/>
          </a:p>
          <a:p>
            <a:pPr marL="457200" lvl="0" indent="-228600" rtl="0">
              <a:spcBef>
                <a:spcPts val="0"/>
              </a:spcBef>
              <a:buAutoNum type="arabicPeriod"/>
            </a:pPr>
            <a:r>
              <a:rPr lang="en"/>
              <a:t>Highlight key terms and facts</a:t>
            </a:r>
          </a:p>
          <a:p>
            <a:pPr marL="457200" lvl="0" indent="-228600" rtl="0">
              <a:spcBef>
                <a:spcPts val="0"/>
              </a:spcBef>
              <a:buAutoNum type="arabicPeriod"/>
            </a:pPr>
            <a:r>
              <a:rPr lang="en"/>
              <a:t>Discuss with groups what trench life could have been like.</a:t>
            </a:r>
          </a:p>
          <a:p>
            <a:pPr marL="457200" lvl="0" indent="-228600" rtl="0">
              <a:spcBef>
                <a:spcPts val="0"/>
              </a:spcBef>
              <a:buAutoNum type="arabicPeriod"/>
            </a:pPr>
            <a:r>
              <a:rPr lang="en"/>
              <a:t>Source analysis of each letter. Comprehension questions.</a:t>
            </a:r>
          </a:p>
          <a:p>
            <a:pPr marL="457200" lvl="0" indent="-228600">
              <a:spcBef>
                <a:spcPts val="0"/>
              </a:spcBef>
              <a:buAutoNum type="arabicPeriod"/>
            </a:pPr>
            <a:r>
              <a:rPr lang="en"/>
              <a:t>Share with class each group's letter and answers to questions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What was The Western Front?</a:t>
            </a:r>
          </a:p>
        </p:txBody>
      </p:sp>
      <p:sp>
        <p:nvSpPr>
          <p:cNvPr id="172" name="Shape 172"/>
          <p:cNvSpPr txBox="1">
            <a:spLocks noGrp="1"/>
          </p:cNvSpPr>
          <p:nvPr>
            <p:ph type="body" idx="1"/>
          </p:nvPr>
        </p:nvSpPr>
        <p:spPr>
          <a:xfrm>
            <a:off x="471900" y="1919075"/>
            <a:ext cx="3999900" cy="2710199"/>
          </a:xfrm>
          <a:prstGeom prst="rect">
            <a:avLst/>
          </a:prstGeom>
          <a:solidFill>
            <a:srgbClr val="FFFFFF"/>
          </a:solidFill>
          <a:ln>
            <a:noFill/>
          </a:ln>
        </p:spPr>
        <p:txBody>
          <a:bodyPr lIns="91425" tIns="91425" rIns="91425" bIns="91425" anchor="t" anchorCtr="0">
            <a:noAutofit/>
          </a:bodyPr>
          <a:lstStyle/>
          <a:p>
            <a:pPr marL="457200" lvl="0" indent="-285750" rtl="0">
              <a:spcBef>
                <a:spcPts val="0"/>
              </a:spcBef>
              <a:buClr>
                <a:srgbClr val="747474"/>
              </a:buClr>
              <a:buSzPct val="100000"/>
              <a:buFont typeface="Verdana"/>
            </a:pPr>
            <a:r>
              <a:rPr lang="en" sz="900">
                <a:solidFill>
                  <a:srgbClr val="747474"/>
                </a:solidFill>
                <a:highlight>
                  <a:srgbClr val="FFFFFF"/>
                </a:highlight>
                <a:latin typeface="Verdana"/>
                <a:ea typeface="Verdana"/>
                <a:cs typeface="Verdana"/>
                <a:sym typeface="Verdana"/>
              </a:rPr>
              <a:t>The Western Front was the name the Germans gave to a series of trenches that ran 700 kilometres from the Belgian coast to the Swiss border. To imagine this, think of a ditch deep enough to stand in zigzagging its way alongside the Hume Highway from Melbourne to Canberra.</a:t>
            </a:r>
          </a:p>
          <a:p>
            <a:pPr marL="457200" lvl="0" indent="-285750" rtl="0">
              <a:spcBef>
                <a:spcPts val="0"/>
              </a:spcBef>
              <a:buClr>
                <a:srgbClr val="747474"/>
              </a:buClr>
              <a:buSzPct val="100000"/>
              <a:buFont typeface="Verdana"/>
            </a:pPr>
            <a:r>
              <a:rPr lang="en" sz="900">
                <a:solidFill>
                  <a:srgbClr val="747474"/>
                </a:solidFill>
                <a:highlight>
                  <a:srgbClr val="FFFFFF"/>
                </a:highlight>
                <a:latin typeface="Verdana"/>
                <a:ea typeface="Verdana"/>
                <a:cs typeface="Verdana"/>
                <a:sym typeface="Verdana"/>
              </a:rPr>
              <a:t>Troops would serve time in the front or ‘firing line’ for four day spells and then return to support trenches and then to the villages behind the lines where they were </a:t>
            </a:r>
            <a:r>
              <a:rPr lang="en" sz="900">
                <a:solidFill>
                  <a:srgbClr val="747474"/>
                </a:solidFill>
                <a:highlight>
                  <a:srgbClr val="FFFFFF"/>
                </a:highlight>
                <a:latin typeface="Verdana"/>
                <a:ea typeface="Verdana"/>
                <a:cs typeface="Verdana"/>
                <a:sym typeface="Verdana"/>
                <a:hlinkClick r:id="rId3"/>
              </a:rPr>
              <a:t>billeted</a:t>
            </a:r>
            <a:r>
              <a:rPr lang="en" sz="900">
                <a:solidFill>
                  <a:srgbClr val="747474"/>
                </a:solidFill>
                <a:highlight>
                  <a:srgbClr val="FFFFFF"/>
                </a:highlight>
                <a:latin typeface="Verdana"/>
                <a:ea typeface="Verdana"/>
                <a:cs typeface="Verdana"/>
                <a:sym typeface="Verdana"/>
              </a:rPr>
              <a:t>.</a:t>
            </a:r>
          </a:p>
          <a:p>
            <a:pPr marL="457200" lvl="0" indent="-285750">
              <a:spcBef>
                <a:spcPts val="0"/>
              </a:spcBef>
              <a:buClr>
                <a:srgbClr val="747474"/>
              </a:buClr>
              <a:buSzPct val="100000"/>
              <a:buFont typeface="Verdana"/>
            </a:pPr>
            <a:r>
              <a:rPr lang="en" sz="900">
                <a:solidFill>
                  <a:srgbClr val="747474"/>
                </a:solidFill>
                <a:highlight>
                  <a:srgbClr val="FFFFFF"/>
                </a:highlight>
                <a:latin typeface="Verdana"/>
                <a:ea typeface="Verdana"/>
                <a:cs typeface="Verdana"/>
                <a:sym typeface="Verdana"/>
              </a:rPr>
              <a:t>the trenches were in zig-zags rather than straight lines. This also limited the sight-lines of attacking troops. Trenches were usually two metres deep and two metres wide to provide cover and transport access for supplies of ammunition and food.</a:t>
            </a:r>
          </a:p>
        </p:txBody>
      </p:sp>
      <p:sp>
        <p:nvSpPr>
          <p:cNvPr id="173" name="Shape 173"/>
          <p:cNvSpPr txBox="1">
            <a:spLocks noGrp="1"/>
          </p:cNvSpPr>
          <p:nvPr>
            <p:ph type="body" idx="2"/>
          </p:nvPr>
        </p:nvSpPr>
        <p:spPr>
          <a:xfrm>
            <a:off x="4759600" y="1964825"/>
            <a:ext cx="3999900" cy="2710199"/>
          </a:xfrm>
          <a:prstGeom prst="rect">
            <a:avLst/>
          </a:prstGeom>
        </p:spPr>
        <p:txBody>
          <a:bodyPr lIns="91425" tIns="91425" rIns="91425" bIns="91425" anchor="t" anchorCtr="0">
            <a:noAutofit/>
          </a:bodyPr>
          <a:lstStyle/>
          <a:p>
            <a:pPr lvl="0">
              <a:spcBef>
                <a:spcPts val="0"/>
              </a:spcBef>
              <a:buNone/>
            </a:pPr>
            <a:r>
              <a:rPr lang="en"/>
              <a:t>Western Front battles…?</a:t>
            </a:r>
          </a:p>
          <a:p>
            <a:pPr lvl="0">
              <a:spcBef>
                <a:spcPts val="0"/>
              </a:spcBef>
              <a:buNone/>
            </a:pPr>
            <a:r>
              <a:rPr lang="en" sz="800"/>
              <a:t>Fromelles - </a:t>
            </a:r>
            <a:r>
              <a:rPr lang="en" sz="800">
                <a:solidFill>
                  <a:srgbClr val="747474"/>
                </a:solidFill>
                <a:highlight>
                  <a:srgbClr val="FFFFFF"/>
                </a:highlight>
                <a:latin typeface="Verdana"/>
                <a:ea typeface="Verdana"/>
                <a:cs typeface="Verdana"/>
                <a:sym typeface="Verdana"/>
              </a:rPr>
              <a:t>The battle of Fromelles, Australia’s first action of World War I, was originally a diversionary attack designed to occupy German troops from another battle. </a:t>
            </a:r>
          </a:p>
          <a:p>
            <a:pPr lvl="0">
              <a:spcBef>
                <a:spcPts val="0"/>
              </a:spcBef>
              <a:buNone/>
            </a:pPr>
            <a:r>
              <a:rPr lang="en" sz="800">
                <a:solidFill>
                  <a:srgbClr val="747474"/>
                </a:solidFill>
                <a:highlight>
                  <a:srgbClr val="FFFFFF"/>
                </a:highlight>
                <a:latin typeface="Verdana"/>
                <a:ea typeface="Verdana"/>
                <a:cs typeface="Verdana"/>
                <a:sym typeface="Verdana"/>
              </a:rPr>
              <a:t>Somme - A section of the Western Front called the Somme, named after the river flowing through the area, was described by one ANZAC in August 1916 as “a place so terrible that a raving lunatic could never have imagined it”. In the middle of the Somme was a township called Pozières (Pozzy-air) , which was built on one of the few high points in the area. Whoever held the ridge could see everything the enemy was doing. The British had tried to capture Pozières, and in one day alone suffered 60,000 casualties. The ANZACs were chosen to relieve the British, and were ordered to continue the attacks. One out of every two ANZACs who fought here at the Somme became a casualty. In all they lost more than 22,000 men.</a:t>
            </a:r>
          </a:p>
          <a:p>
            <a:pPr lvl="0">
              <a:spcBef>
                <a:spcPts val="0"/>
              </a:spcBef>
              <a:buNone/>
            </a:pPr>
            <a:endParaRPr sz="800">
              <a:solidFill>
                <a:srgbClr val="747474"/>
              </a:solidFill>
              <a:highlight>
                <a:srgbClr val="FFFFFF"/>
              </a:highlight>
              <a:latin typeface="Verdana"/>
              <a:ea typeface="Verdana"/>
              <a:cs typeface="Verdana"/>
              <a:sym typeface="Verdana"/>
            </a:endParaRPr>
          </a:p>
          <a:p>
            <a:pPr lvl="0">
              <a:spcBef>
                <a:spcPts val="0"/>
              </a:spcBef>
              <a:buNone/>
            </a:pPr>
            <a:endParaRPr sz="900">
              <a:solidFill>
                <a:srgbClr val="747474"/>
              </a:solidFill>
              <a:highlight>
                <a:srgbClr val="FFFFFF"/>
              </a:highlight>
              <a:latin typeface="Verdana"/>
              <a:ea typeface="Verdana"/>
              <a:cs typeface="Verdana"/>
              <a:sym typeface="Verdana"/>
            </a:endParaRPr>
          </a:p>
          <a:p>
            <a:pPr lvl="0">
              <a:spcBef>
                <a:spcPts val="0"/>
              </a:spcBef>
              <a:buNone/>
            </a:pPr>
            <a:endParaRPr sz="900">
              <a:solidFill>
                <a:srgbClr val="747474"/>
              </a:solidFill>
              <a:highlight>
                <a:srgbClr val="FFFFFF"/>
              </a:highlight>
              <a:latin typeface="Verdana"/>
              <a:ea typeface="Verdana"/>
              <a:cs typeface="Verdana"/>
              <a:sym typeface="Verdana"/>
            </a:endParaRPr>
          </a:p>
        </p:txBody>
      </p:sp>
      <p:sp>
        <p:nvSpPr>
          <p:cNvPr id="174" name="Shape 174"/>
          <p:cNvSpPr txBox="1"/>
          <p:nvPr/>
        </p:nvSpPr>
        <p:spPr>
          <a:xfrm>
            <a:off x="6032350" y="183200"/>
            <a:ext cx="3000000" cy="1180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900" i="1">
                <a:solidFill>
                  <a:srgbClr val="747474"/>
                </a:solidFill>
                <a:highlight>
                  <a:srgbClr val="FFFFFF"/>
                </a:highlight>
                <a:latin typeface="Verdana"/>
                <a:ea typeface="Verdana"/>
                <a:cs typeface="Verdana"/>
                <a:sym typeface="Verdana"/>
              </a:rPr>
              <a:t>If you had gathered the stock of a thousand butcher-shops, cut it into small pieces and strewn it about, it would give you a faint conception of the shambles those trenches were...</a:t>
            </a:r>
          </a:p>
          <a:p>
            <a:pPr lvl="0" algn="just" rtl="0">
              <a:lnSpc>
                <a:spcPct val="140000"/>
              </a:lnSpc>
              <a:spcBef>
                <a:spcPts val="0"/>
              </a:spcBef>
              <a:spcAft>
                <a:spcPts val="1300"/>
              </a:spcAft>
              <a:buNone/>
            </a:pPr>
            <a:r>
              <a:rPr lang="en" sz="900" b="1" i="1">
                <a:solidFill>
                  <a:srgbClr val="747474"/>
                </a:solidFill>
                <a:highlight>
                  <a:srgbClr val="FFFFFF"/>
                </a:highlight>
                <a:latin typeface="Verdana"/>
                <a:ea typeface="Verdana"/>
                <a:cs typeface="Verdana"/>
                <a:sym typeface="Verdana"/>
              </a:rPr>
              <a:t>- 59th Battalion Corporal, Hugh Knyvett</a:t>
            </a:r>
          </a:p>
        </p:txBody>
      </p:sp>
      <p:pic>
        <p:nvPicPr>
          <p:cNvPr id="175" name="Shape 175"/>
          <p:cNvPicPr preferRelativeResize="0"/>
          <p:nvPr/>
        </p:nvPicPr>
        <p:blipFill>
          <a:blip r:embed="rId4">
            <a:alphaModFix/>
          </a:blip>
          <a:stretch>
            <a:fillRect/>
          </a:stretch>
        </p:blipFill>
        <p:spPr>
          <a:xfrm>
            <a:off x="152400" y="152400"/>
            <a:ext cx="558800" cy="22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65500" y="1718250"/>
            <a:ext cx="4045199" cy="1707000"/>
          </a:xfrm>
          <a:prstGeom prst="rect">
            <a:avLst/>
          </a:prstGeom>
        </p:spPr>
        <p:txBody>
          <a:bodyPr lIns="91425" tIns="91425" rIns="91425" bIns="91425" anchor="ctr" anchorCtr="0">
            <a:noAutofit/>
          </a:bodyPr>
          <a:lstStyle/>
          <a:p>
            <a:pPr lvl="0">
              <a:spcBef>
                <a:spcPts val="0"/>
              </a:spcBef>
              <a:buNone/>
            </a:pPr>
            <a:r>
              <a:rPr lang="en"/>
              <a:t>Audience</a:t>
            </a:r>
          </a:p>
        </p:txBody>
      </p:sp>
      <p:sp>
        <p:nvSpPr>
          <p:cNvPr id="74" name="Shape 74"/>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228600">
              <a:spcBef>
                <a:spcPts val="0"/>
              </a:spcBef>
              <a:buNone/>
            </a:pPr>
            <a:r>
              <a:rPr lang="en"/>
              <a:t>Year 9</a:t>
            </a:r>
          </a:p>
          <a:p>
            <a:pPr marL="457200" lvl="0" indent="-228600">
              <a:spcBef>
                <a:spcPts val="0"/>
              </a:spcBef>
              <a:buNone/>
            </a:pPr>
            <a:r>
              <a:rPr lang="en"/>
              <a:t>FUSE/Hums</a:t>
            </a:r>
          </a:p>
          <a:p>
            <a:pPr marL="457200" lvl="0" indent="-228600">
              <a:spcBef>
                <a:spcPts val="0"/>
              </a:spcBef>
              <a:buNone/>
            </a:pPr>
            <a:r>
              <a:rPr lang="en"/>
              <a:t>60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Learning intention and success criteria</a:t>
            </a:r>
          </a:p>
        </p:txBody>
      </p:sp>
      <p:sp>
        <p:nvSpPr>
          <p:cNvPr id="80" name="Shape 80"/>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100" b="1">
                <a:solidFill>
                  <a:srgbClr val="000000"/>
                </a:solidFill>
                <a:latin typeface="Arial"/>
                <a:ea typeface="Arial"/>
                <a:cs typeface="Arial"/>
                <a:sym typeface="Arial"/>
              </a:rPr>
              <a:t>Learning Intention</a:t>
            </a:r>
          </a:p>
          <a:p>
            <a:pPr lvl="0" rtl="0">
              <a:lnSpc>
                <a:spcPct val="100000"/>
              </a:lnSpc>
              <a:spcBef>
                <a:spcPts val="0"/>
              </a:spcBef>
              <a:spcAft>
                <a:spcPts val="0"/>
              </a:spcAft>
              <a:buNone/>
            </a:pPr>
            <a:r>
              <a:rPr lang="en" sz="1000">
                <a:solidFill>
                  <a:srgbClr val="000000"/>
                </a:solidFill>
                <a:latin typeface="Arial"/>
                <a:ea typeface="Arial"/>
                <a:cs typeface="Arial"/>
                <a:sym typeface="Arial"/>
              </a:rPr>
              <a:t>To develop ideas behind trench warfare. </a:t>
            </a:r>
          </a:p>
          <a:p>
            <a:pPr lvl="0" rtl="0">
              <a:lnSpc>
                <a:spcPct val="100000"/>
              </a:lnSpc>
              <a:spcBef>
                <a:spcPts val="0"/>
              </a:spcBef>
              <a:spcAft>
                <a:spcPts val="0"/>
              </a:spcAft>
              <a:buNone/>
            </a:pPr>
            <a:endParaRPr sz="1000">
              <a:solidFill>
                <a:srgbClr val="000000"/>
              </a:solidFill>
              <a:latin typeface="Arial"/>
              <a:ea typeface="Arial"/>
              <a:cs typeface="Arial"/>
              <a:sym typeface="Arial"/>
            </a:endParaRPr>
          </a:p>
          <a:p>
            <a:pPr lvl="0" rtl="0">
              <a:lnSpc>
                <a:spcPct val="100000"/>
              </a:lnSpc>
              <a:spcBef>
                <a:spcPts val="0"/>
              </a:spcBef>
              <a:spcAft>
                <a:spcPts val="0"/>
              </a:spcAft>
              <a:buNone/>
            </a:pPr>
            <a:r>
              <a:rPr lang="en" sz="1000">
                <a:solidFill>
                  <a:srgbClr val="000000"/>
                </a:solidFill>
                <a:latin typeface="Arial"/>
                <a:ea typeface="Arial"/>
                <a:cs typeface="Arial"/>
                <a:sym typeface="Arial"/>
              </a:rPr>
              <a:t>Analysing reasons behind why Soldiers were so eager to enlist in the war. . </a:t>
            </a:r>
          </a:p>
          <a:p>
            <a:pPr lvl="0" rtl="0">
              <a:lnSpc>
                <a:spcPct val="100000"/>
              </a:lnSpc>
              <a:spcBef>
                <a:spcPts val="0"/>
              </a:spcBef>
              <a:spcAft>
                <a:spcPts val="0"/>
              </a:spcAft>
              <a:buNone/>
            </a:pPr>
            <a:endParaRPr sz="1000">
              <a:solidFill>
                <a:srgbClr val="000000"/>
              </a:solidFill>
              <a:latin typeface="Arial"/>
              <a:ea typeface="Arial"/>
              <a:cs typeface="Arial"/>
              <a:sym typeface="Arial"/>
            </a:endParaRPr>
          </a:p>
          <a:p>
            <a:pPr lvl="0" rtl="0">
              <a:lnSpc>
                <a:spcPct val="100000"/>
              </a:lnSpc>
              <a:spcBef>
                <a:spcPts val="0"/>
              </a:spcBef>
              <a:spcAft>
                <a:spcPts val="0"/>
              </a:spcAft>
              <a:buNone/>
            </a:pPr>
            <a:endParaRPr sz="1000">
              <a:solidFill>
                <a:srgbClr val="000000"/>
              </a:solidFill>
              <a:latin typeface="Arial"/>
              <a:ea typeface="Arial"/>
              <a:cs typeface="Arial"/>
              <a:sym typeface="Arial"/>
            </a:endParaRPr>
          </a:p>
          <a:p>
            <a:pPr lvl="0">
              <a:lnSpc>
                <a:spcPct val="100000"/>
              </a:lnSpc>
              <a:spcBef>
                <a:spcPts val="0"/>
              </a:spcBef>
              <a:spcAft>
                <a:spcPts val="0"/>
              </a:spcAft>
              <a:buNone/>
            </a:pPr>
            <a:r>
              <a:rPr lang="en" sz="1100" b="1">
                <a:solidFill>
                  <a:srgbClr val="000000"/>
                </a:solidFill>
                <a:latin typeface="Arial"/>
                <a:ea typeface="Arial"/>
                <a:cs typeface="Arial"/>
                <a:sym typeface="Arial"/>
              </a:rPr>
              <a:t>Success Criteria</a:t>
            </a:r>
          </a:p>
          <a:p>
            <a:pPr lvl="0" rtl="0">
              <a:lnSpc>
                <a:spcPct val="100000"/>
              </a:lnSpc>
              <a:spcBef>
                <a:spcPts val="0"/>
              </a:spcBef>
              <a:spcAft>
                <a:spcPts val="0"/>
              </a:spcAft>
              <a:buNone/>
            </a:pPr>
            <a:r>
              <a:rPr lang="en" sz="1000">
                <a:solidFill>
                  <a:srgbClr val="000000"/>
                </a:solidFill>
                <a:latin typeface="Arial"/>
                <a:ea typeface="Arial"/>
                <a:cs typeface="Arial"/>
                <a:sym typeface="Arial"/>
              </a:rPr>
              <a:t>Students will understand the effects and devastation of trench warfare.</a:t>
            </a:r>
          </a:p>
          <a:p>
            <a:pPr lvl="0" rtl="0">
              <a:lnSpc>
                <a:spcPct val="100000"/>
              </a:lnSpc>
              <a:spcBef>
                <a:spcPts val="0"/>
              </a:spcBef>
              <a:spcAft>
                <a:spcPts val="0"/>
              </a:spcAft>
              <a:buNone/>
            </a:pPr>
            <a:endParaRPr sz="1000">
              <a:solidFill>
                <a:srgbClr val="000000"/>
              </a:solidFill>
              <a:latin typeface="Arial"/>
              <a:ea typeface="Arial"/>
              <a:cs typeface="Arial"/>
              <a:sym typeface="Arial"/>
            </a:endParaRPr>
          </a:p>
          <a:p>
            <a:pPr lvl="0" rtl="0">
              <a:lnSpc>
                <a:spcPct val="100000"/>
              </a:lnSpc>
              <a:spcBef>
                <a:spcPts val="0"/>
              </a:spcBef>
              <a:spcAft>
                <a:spcPts val="0"/>
              </a:spcAft>
              <a:buNone/>
            </a:pPr>
            <a:r>
              <a:rPr lang="en" sz="1000">
                <a:solidFill>
                  <a:srgbClr val="000000"/>
                </a:solidFill>
                <a:latin typeface="Arial"/>
                <a:ea typeface="Arial"/>
                <a:cs typeface="Arial"/>
                <a:sym typeface="Arial"/>
              </a:rPr>
              <a:t>Students will identify the places where Australian soldiers fought on the Western Front. </a:t>
            </a:r>
          </a:p>
          <a:p>
            <a:pPr lvl="0" rtl="0">
              <a:lnSpc>
                <a:spcPct val="100000"/>
              </a:lnSpc>
              <a:spcBef>
                <a:spcPts val="0"/>
              </a:spcBef>
              <a:spcAft>
                <a:spcPts val="0"/>
              </a:spcAft>
              <a:buNone/>
            </a:pPr>
            <a:endParaRPr sz="1000">
              <a:solidFill>
                <a:srgbClr val="000000"/>
              </a:solidFill>
              <a:latin typeface="Arial"/>
              <a:ea typeface="Arial"/>
              <a:cs typeface="Arial"/>
              <a:sym typeface="Arial"/>
            </a:endParaRPr>
          </a:p>
          <a:p>
            <a:pPr lvl="0" rtl="0">
              <a:lnSpc>
                <a:spcPct val="100000"/>
              </a:lnSpc>
              <a:spcBef>
                <a:spcPts val="0"/>
              </a:spcBef>
              <a:spcAft>
                <a:spcPts val="0"/>
              </a:spcAft>
              <a:buNone/>
            </a:pPr>
            <a:r>
              <a:rPr lang="en" sz="1000">
                <a:solidFill>
                  <a:srgbClr val="000000"/>
                </a:solidFill>
                <a:latin typeface="Arial"/>
                <a:ea typeface="Arial"/>
                <a:cs typeface="Arial"/>
                <a:sym typeface="Arial"/>
              </a:rPr>
              <a:t>Students will successfully analyse statistical data to measure countries loss at war.</a:t>
            </a:r>
          </a:p>
          <a:p>
            <a:pPr lvl="0" algn="just">
              <a:lnSpc>
                <a:spcPct val="100000"/>
              </a:lnSpc>
              <a:spcBef>
                <a:spcPts val="0"/>
              </a:spcBef>
              <a:spcAft>
                <a:spcPts val="0"/>
              </a:spcAft>
              <a:buNone/>
            </a:pPr>
            <a:endParaRPr sz="1000">
              <a:solidFill>
                <a:srgbClr val="000000"/>
              </a:solidFill>
              <a:latin typeface="Arial"/>
              <a:ea typeface="Arial"/>
              <a:cs typeface="Arial"/>
              <a:sym typeface="Arial"/>
            </a:endParaRP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65500" y="1718250"/>
            <a:ext cx="4045199" cy="1707000"/>
          </a:xfrm>
          <a:prstGeom prst="rect">
            <a:avLst/>
          </a:prstGeom>
        </p:spPr>
        <p:txBody>
          <a:bodyPr lIns="91425" tIns="91425" rIns="91425" bIns="91425" anchor="ctr" anchorCtr="0">
            <a:noAutofit/>
          </a:bodyPr>
          <a:lstStyle/>
          <a:p>
            <a:pPr lvl="0">
              <a:spcBef>
                <a:spcPts val="0"/>
              </a:spcBef>
              <a:buNone/>
            </a:pPr>
            <a:r>
              <a:rPr lang="en"/>
              <a:t>Materials</a:t>
            </a:r>
          </a:p>
        </p:txBody>
      </p:sp>
      <p:sp>
        <p:nvSpPr>
          <p:cNvPr id="86" name="Shape 8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228600">
              <a:spcBef>
                <a:spcPts val="0"/>
              </a:spcBef>
              <a:buNone/>
            </a:pPr>
            <a:r>
              <a:rPr lang="en"/>
              <a:t>Books</a:t>
            </a:r>
          </a:p>
          <a:p>
            <a:pPr marL="457200" lvl="0" indent="-228600">
              <a:spcBef>
                <a:spcPts val="0"/>
              </a:spcBef>
              <a:buNone/>
            </a:pPr>
            <a:r>
              <a:rPr lang="en"/>
              <a:t>Notepads</a:t>
            </a:r>
          </a:p>
          <a:p>
            <a:pPr marL="457200" lvl="0" indent="-228600">
              <a:spcBef>
                <a:spcPts val="0"/>
              </a:spcBef>
              <a:buNone/>
            </a:pPr>
            <a:r>
              <a:rPr lang="en"/>
              <a:t>Ipads</a:t>
            </a:r>
          </a:p>
          <a:p>
            <a:pPr marL="457200" lvl="0" indent="-228600">
              <a:spcBef>
                <a:spcPts val="0"/>
              </a:spcBef>
              <a:buNone/>
            </a:pPr>
            <a:r>
              <a:rPr lang="en"/>
              <a:t>Internet</a:t>
            </a:r>
          </a:p>
          <a:p>
            <a:pPr marL="457200" lvl="0" indent="-228600" rtl="0">
              <a:spcBef>
                <a:spcPts val="0"/>
              </a:spcBef>
            </a:pPr>
            <a:r>
              <a:rPr lang="en"/>
              <a:t>Pens/pencils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60950" y="2065350"/>
            <a:ext cx="8222100" cy="1012800"/>
          </a:xfrm>
          <a:prstGeom prst="rect">
            <a:avLst/>
          </a:prstGeom>
        </p:spPr>
        <p:txBody>
          <a:bodyPr lIns="91425" tIns="91425" rIns="91425" bIns="91425" anchor="ctr" anchorCtr="0">
            <a:noAutofit/>
          </a:bodyPr>
          <a:lstStyle/>
          <a:p>
            <a:pPr lvl="0">
              <a:spcBef>
                <a:spcPts val="0"/>
              </a:spcBef>
              <a:buNone/>
            </a:pPr>
            <a:r>
              <a:rPr lang="en"/>
              <a:t>Lesson…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340933" y="2199000"/>
            <a:ext cx="1872300" cy="745500"/>
          </a:xfrm>
          <a:prstGeom prst="homePlate">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97" name="Shape 97"/>
          <p:cNvSpPr txBox="1">
            <a:spLocks noGrp="1"/>
          </p:cNvSpPr>
          <p:nvPr>
            <p:ph type="body" idx="4294967295"/>
          </p:nvPr>
        </p:nvSpPr>
        <p:spPr>
          <a:xfrm>
            <a:off x="340923" y="2336550"/>
            <a:ext cx="1455599" cy="470400"/>
          </a:xfrm>
          <a:prstGeom prst="rect">
            <a:avLst/>
          </a:prstGeom>
        </p:spPr>
        <p:txBody>
          <a:bodyPr lIns="91425" tIns="91425" rIns="91425" bIns="91425" anchor="ctr" anchorCtr="0">
            <a:noAutofit/>
          </a:bodyPr>
          <a:lstStyle/>
          <a:p>
            <a:pPr lvl="0" algn="ctr">
              <a:lnSpc>
                <a:spcPct val="100000"/>
              </a:lnSpc>
              <a:spcBef>
                <a:spcPts val="0"/>
              </a:spcBef>
              <a:spcAft>
                <a:spcPts val="0"/>
              </a:spcAft>
              <a:buNone/>
            </a:pPr>
            <a:r>
              <a:rPr lang="en">
                <a:solidFill>
                  <a:schemeClr val="lt1"/>
                </a:solidFill>
              </a:rPr>
              <a:t>10 mins</a:t>
            </a:r>
          </a:p>
        </p:txBody>
      </p:sp>
      <p:grpSp>
        <p:nvGrpSpPr>
          <p:cNvPr id="98" name="Shape 98"/>
          <p:cNvGrpSpPr/>
          <p:nvPr/>
        </p:nvGrpSpPr>
        <p:grpSpPr>
          <a:xfrm>
            <a:off x="912819" y="1610215"/>
            <a:ext cx="198899" cy="593656"/>
            <a:chOff x="777446" y="1610215"/>
            <a:chExt cx="198899" cy="593656"/>
          </a:xfrm>
        </p:grpSpPr>
        <p:cxnSp>
          <p:nvCxnSpPr>
            <p:cNvPr id="99" name="Shape 99"/>
            <p:cNvCxnSpPr/>
            <p:nvPr/>
          </p:nvCxnSpPr>
          <p:spPr>
            <a:xfrm>
              <a:off x="876909"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100" name="Shape 100"/>
            <p:cNvSpPr/>
            <p:nvPr/>
          </p:nvSpPr>
          <p:spPr>
            <a:xfrm>
              <a:off x="777446" y="1610215"/>
              <a:ext cx="198899" cy="198899"/>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01" name="Shape 101"/>
          <p:cNvSpPr txBox="1">
            <a:spLocks noGrp="1"/>
          </p:cNvSpPr>
          <p:nvPr>
            <p:ph type="body" idx="4294967295"/>
          </p:nvPr>
        </p:nvSpPr>
        <p:spPr>
          <a:xfrm>
            <a:off x="340925" y="374700"/>
            <a:ext cx="2242800" cy="906300"/>
          </a:xfrm>
          <a:prstGeom prst="rect">
            <a:avLst/>
          </a:prstGeom>
        </p:spPr>
        <p:txBody>
          <a:bodyPr lIns="91425" tIns="91425" rIns="91425" bIns="91425" anchor="t" anchorCtr="0">
            <a:noAutofit/>
          </a:bodyPr>
          <a:lstStyle/>
          <a:p>
            <a:pPr lvl="0">
              <a:spcBef>
                <a:spcPts val="0"/>
              </a:spcBef>
              <a:buNone/>
            </a:pPr>
            <a:r>
              <a:rPr lang="en" sz="1600"/>
              <a:t>Introduction into trench warfare, what was it, conditions, where? etc</a:t>
            </a:r>
          </a:p>
        </p:txBody>
      </p:sp>
      <p:sp>
        <p:nvSpPr>
          <p:cNvPr id="102" name="Shape 102"/>
          <p:cNvSpPr/>
          <p:nvPr/>
        </p:nvSpPr>
        <p:spPr>
          <a:xfrm>
            <a:off x="181705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03" name="Shape 103"/>
          <p:cNvSpPr txBox="1">
            <a:spLocks noGrp="1"/>
          </p:cNvSpPr>
          <p:nvPr>
            <p:ph type="body" idx="4294967295"/>
          </p:nvPr>
        </p:nvSpPr>
        <p:spPr>
          <a:xfrm>
            <a:off x="2126316" y="2336550"/>
            <a:ext cx="1315499" cy="470400"/>
          </a:xfrm>
          <a:prstGeom prst="rect">
            <a:avLst/>
          </a:prstGeom>
        </p:spPr>
        <p:txBody>
          <a:bodyPr lIns="91425" tIns="91425" rIns="91425" bIns="91425" anchor="ctr" anchorCtr="0">
            <a:noAutofit/>
          </a:bodyPr>
          <a:lstStyle/>
          <a:p>
            <a:pPr lvl="0" algn="ctr">
              <a:lnSpc>
                <a:spcPct val="100000"/>
              </a:lnSpc>
              <a:spcBef>
                <a:spcPts val="0"/>
              </a:spcBef>
              <a:spcAft>
                <a:spcPts val="0"/>
              </a:spcAft>
              <a:buNone/>
            </a:pPr>
            <a:r>
              <a:rPr lang="en">
                <a:solidFill>
                  <a:schemeClr val="lt1"/>
                </a:solidFill>
              </a:rPr>
              <a:t>10 mins</a:t>
            </a:r>
          </a:p>
        </p:txBody>
      </p:sp>
      <p:grpSp>
        <p:nvGrpSpPr>
          <p:cNvPr id="104" name="Shape 104"/>
          <p:cNvGrpSpPr/>
          <p:nvPr/>
        </p:nvGrpSpPr>
        <p:grpSpPr>
          <a:xfrm>
            <a:off x="2266282" y="2938957"/>
            <a:ext cx="198899" cy="593655"/>
            <a:chOff x="2223534" y="2938957"/>
            <a:chExt cx="198899" cy="593655"/>
          </a:xfrm>
        </p:grpSpPr>
        <p:cxnSp>
          <p:nvCxnSpPr>
            <p:cNvPr id="105" name="Shape 105"/>
            <p:cNvCxnSpPr/>
            <p:nvPr/>
          </p:nvCxnSpPr>
          <p:spPr>
            <a:xfrm rot="10800000">
              <a:off x="2322996" y="2938957"/>
              <a:ext cx="0" cy="554700"/>
            </a:xfrm>
            <a:prstGeom prst="straightConnector1">
              <a:avLst/>
            </a:prstGeom>
            <a:noFill/>
            <a:ln w="9525" cap="flat" cmpd="sng">
              <a:solidFill>
                <a:schemeClr val="dk2"/>
              </a:solidFill>
              <a:prstDash val="solid"/>
              <a:round/>
              <a:headEnd type="none" w="med" len="med"/>
              <a:tailEnd type="none" w="med" len="med"/>
            </a:ln>
          </p:spPr>
        </p:cxnSp>
        <p:sp>
          <p:nvSpPr>
            <p:cNvPr id="106" name="Shape 106"/>
            <p:cNvSpPr/>
            <p:nvPr/>
          </p:nvSpPr>
          <p:spPr>
            <a:xfrm rot="10800000" flipH="1">
              <a:off x="2223534" y="3333713"/>
              <a:ext cx="198899" cy="198899"/>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07" name="Shape 107"/>
          <p:cNvSpPr txBox="1">
            <a:spLocks noGrp="1"/>
          </p:cNvSpPr>
          <p:nvPr>
            <p:ph type="body" idx="4294967295"/>
          </p:nvPr>
        </p:nvSpPr>
        <p:spPr>
          <a:xfrm>
            <a:off x="5523075" y="3664625"/>
            <a:ext cx="2242800" cy="1323900"/>
          </a:xfrm>
          <a:prstGeom prst="rect">
            <a:avLst/>
          </a:prstGeom>
        </p:spPr>
        <p:txBody>
          <a:bodyPr lIns="91425" tIns="91425" rIns="91425" bIns="91425" anchor="t" anchorCtr="0">
            <a:noAutofit/>
          </a:bodyPr>
          <a:lstStyle/>
          <a:p>
            <a:pPr lvl="0">
              <a:spcBef>
                <a:spcPts val="0"/>
              </a:spcBef>
              <a:buNone/>
            </a:pPr>
            <a:r>
              <a:rPr lang="en" sz="1600"/>
              <a:t>Activity 2 - read letters from the trenches, highlight key terms, conditions, stats etc</a:t>
            </a:r>
          </a:p>
        </p:txBody>
      </p:sp>
      <p:sp>
        <p:nvSpPr>
          <p:cNvPr id="108" name="Shape 108"/>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09" name="Shape 109"/>
          <p:cNvSpPr txBox="1">
            <a:spLocks noGrp="1"/>
          </p:cNvSpPr>
          <p:nvPr>
            <p:ph type="body" idx="4294967295"/>
          </p:nvPr>
        </p:nvSpPr>
        <p:spPr>
          <a:xfrm>
            <a:off x="3767754" y="2336550"/>
            <a:ext cx="1315499" cy="470400"/>
          </a:xfrm>
          <a:prstGeom prst="rect">
            <a:avLst/>
          </a:prstGeom>
        </p:spPr>
        <p:txBody>
          <a:bodyPr lIns="91425" tIns="91425" rIns="91425" bIns="91425" anchor="ctr" anchorCtr="0">
            <a:noAutofit/>
          </a:bodyPr>
          <a:lstStyle/>
          <a:p>
            <a:pPr lvl="0" algn="ctr">
              <a:lnSpc>
                <a:spcPct val="100000"/>
              </a:lnSpc>
              <a:spcBef>
                <a:spcPts val="0"/>
              </a:spcBef>
              <a:spcAft>
                <a:spcPts val="0"/>
              </a:spcAft>
              <a:buNone/>
            </a:pPr>
            <a:r>
              <a:rPr lang="en">
                <a:solidFill>
                  <a:schemeClr val="lt1"/>
                </a:solidFill>
              </a:rPr>
              <a:t>30 mins</a:t>
            </a:r>
          </a:p>
        </p:txBody>
      </p:sp>
      <p:grpSp>
        <p:nvGrpSpPr>
          <p:cNvPr id="110" name="Shape 110"/>
          <p:cNvGrpSpPr/>
          <p:nvPr/>
        </p:nvGrpSpPr>
        <p:grpSpPr>
          <a:xfrm>
            <a:off x="3944697" y="1831244"/>
            <a:ext cx="373832" cy="372756"/>
            <a:chOff x="3918083" y="1610215"/>
            <a:chExt cx="198899" cy="593656"/>
          </a:xfrm>
        </p:grpSpPr>
        <p:cxnSp>
          <p:nvCxnSpPr>
            <p:cNvPr id="111" name="Shape 111"/>
            <p:cNvCxnSpPr/>
            <p:nvPr/>
          </p:nvCxnSpPr>
          <p:spPr>
            <a:xfrm>
              <a:off x="4017546"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112" name="Shape 112"/>
            <p:cNvSpPr/>
            <p:nvPr/>
          </p:nvSpPr>
          <p:spPr>
            <a:xfrm>
              <a:off x="3918083" y="1610215"/>
              <a:ext cx="198899" cy="198899"/>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13" name="Shape 113"/>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14" name="Shape 114"/>
          <p:cNvSpPr txBox="1">
            <a:spLocks noGrp="1"/>
          </p:cNvSpPr>
          <p:nvPr>
            <p:ph type="body" idx="4294967295"/>
          </p:nvPr>
        </p:nvSpPr>
        <p:spPr>
          <a:xfrm>
            <a:off x="5416699" y="2336550"/>
            <a:ext cx="1315499" cy="470400"/>
          </a:xfrm>
          <a:prstGeom prst="rect">
            <a:avLst/>
          </a:prstGeom>
        </p:spPr>
        <p:txBody>
          <a:bodyPr lIns="91425" tIns="91425" rIns="91425" bIns="91425" anchor="ctr" anchorCtr="0">
            <a:noAutofit/>
          </a:bodyPr>
          <a:lstStyle/>
          <a:p>
            <a:pPr lvl="0" algn="ctr">
              <a:lnSpc>
                <a:spcPct val="100000"/>
              </a:lnSpc>
              <a:spcBef>
                <a:spcPts val="0"/>
              </a:spcBef>
              <a:spcAft>
                <a:spcPts val="0"/>
              </a:spcAft>
              <a:buNone/>
            </a:pPr>
            <a:r>
              <a:rPr lang="en">
                <a:solidFill>
                  <a:schemeClr val="lt1"/>
                </a:solidFill>
              </a:rPr>
              <a:t>30 mins</a:t>
            </a:r>
          </a:p>
        </p:txBody>
      </p:sp>
      <p:grpSp>
        <p:nvGrpSpPr>
          <p:cNvPr id="115" name="Shape 115"/>
          <p:cNvGrpSpPr/>
          <p:nvPr/>
        </p:nvGrpSpPr>
        <p:grpSpPr>
          <a:xfrm>
            <a:off x="5973069" y="2938957"/>
            <a:ext cx="198899" cy="593655"/>
            <a:chOff x="5958946" y="2938957"/>
            <a:chExt cx="198899" cy="593655"/>
          </a:xfrm>
        </p:grpSpPr>
        <p:cxnSp>
          <p:nvCxnSpPr>
            <p:cNvPr id="116" name="Shape 116"/>
            <p:cNvCxnSpPr/>
            <p:nvPr/>
          </p:nvCxnSpPr>
          <p:spPr>
            <a:xfrm rot="10800000">
              <a:off x="6058408" y="2938957"/>
              <a:ext cx="0" cy="554700"/>
            </a:xfrm>
            <a:prstGeom prst="straightConnector1">
              <a:avLst/>
            </a:prstGeom>
            <a:noFill/>
            <a:ln w="9525" cap="flat" cmpd="sng">
              <a:solidFill>
                <a:schemeClr val="dk2"/>
              </a:solidFill>
              <a:prstDash val="solid"/>
              <a:round/>
              <a:headEnd type="none" w="med" len="med"/>
              <a:tailEnd type="none" w="med" len="med"/>
            </a:ln>
          </p:spPr>
        </p:cxnSp>
        <p:sp>
          <p:nvSpPr>
            <p:cNvPr id="117" name="Shape 117"/>
            <p:cNvSpPr/>
            <p:nvPr/>
          </p:nvSpPr>
          <p:spPr>
            <a:xfrm rot="10800000" flipH="1">
              <a:off x="5958946" y="3333713"/>
              <a:ext cx="198899" cy="198899"/>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18" name="Shape 118"/>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19" name="Shape 119"/>
          <p:cNvSpPr txBox="1">
            <a:spLocks noGrp="1"/>
          </p:cNvSpPr>
          <p:nvPr>
            <p:ph type="body" idx="4294967295"/>
          </p:nvPr>
        </p:nvSpPr>
        <p:spPr>
          <a:xfrm>
            <a:off x="7111511" y="2336550"/>
            <a:ext cx="1315499" cy="470400"/>
          </a:xfrm>
          <a:prstGeom prst="rect">
            <a:avLst/>
          </a:prstGeom>
        </p:spPr>
        <p:txBody>
          <a:bodyPr lIns="91425" tIns="91425" rIns="91425" bIns="91425" anchor="ctr" anchorCtr="0">
            <a:noAutofit/>
          </a:bodyPr>
          <a:lstStyle/>
          <a:p>
            <a:pPr lvl="0" algn="ctr">
              <a:lnSpc>
                <a:spcPct val="100000"/>
              </a:lnSpc>
              <a:spcBef>
                <a:spcPts val="0"/>
              </a:spcBef>
              <a:spcAft>
                <a:spcPts val="0"/>
              </a:spcAft>
              <a:buNone/>
            </a:pPr>
            <a:r>
              <a:rPr lang="en">
                <a:solidFill>
                  <a:schemeClr val="lt1"/>
                </a:solidFill>
              </a:rPr>
              <a:t>15 mins</a:t>
            </a:r>
          </a:p>
        </p:txBody>
      </p:sp>
      <p:grpSp>
        <p:nvGrpSpPr>
          <p:cNvPr id="120" name="Shape 120"/>
          <p:cNvGrpSpPr/>
          <p:nvPr/>
        </p:nvGrpSpPr>
        <p:grpSpPr>
          <a:xfrm>
            <a:off x="7669807" y="1610215"/>
            <a:ext cx="198899" cy="593656"/>
            <a:chOff x="3918083" y="1610215"/>
            <a:chExt cx="198899" cy="593656"/>
          </a:xfrm>
        </p:grpSpPr>
        <p:cxnSp>
          <p:nvCxnSpPr>
            <p:cNvPr id="121" name="Shape 121"/>
            <p:cNvCxnSpPr/>
            <p:nvPr/>
          </p:nvCxnSpPr>
          <p:spPr>
            <a:xfrm>
              <a:off x="4017546" y="1649171"/>
              <a:ext cx="0" cy="554700"/>
            </a:xfrm>
            <a:prstGeom prst="straightConnector1">
              <a:avLst/>
            </a:prstGeom>
            <a:noFill/>
            <a:ln w="9525" cap="flat" cmpd="sng">
              <a:solidFill>
                <a:schemeClr val="dk2"/>
              </a:solidFill>
              <a:prstDash val="solid"/>
              <a:round/>
              <a:headEnd type="none" w="med" len="med"/>
              <a:tailEnd type="none" w="med" len="med"/>
            </a:ln>
          </p:spPr>
        </p:cxnSp>
        <p:sp>
          <p:nvSpPr>
            <p:cNvPr id="122" name="Shape 122"/>
            <p:cNvSpPr/>
            <p:nvPr/>
          </p:nvSpPr>
          <p:spPr>
            <a:xfrm>
              <a:off x="3918083" y="1610215"/>
              <a:ext cx="198899" cy="198899"/>
            </a:xfrm>
            <a:prstGeom prst="ellips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23" name="Shape 123"/>
          <p:cNvSpPr txBox="1">
            <a:spLocks noGrp="1"/>
          </p:cNvSpPr>
          <p:nvPr>
            <p:ph type="body" idx="4294967295"/>
          </p:nvPr>
        </p:nvSpPr>
        <p:spPr>
          <a:xfrm>
            <a:off x="6685978" y="374700"/>
            <a:ext cx="2242800" cy="906300"/>
          </a:xfrm>
          <a:prstGeom prst="rect">
            <a:avLst/>
          </a:prstGeom>
        </p:spPr>
        <p:txBody>
          <a:bodyPr lIns="91425" tIns="91425" rIns="91425" bIns="91425" anchor="t" anchorCtr="0">
            <a:noAutofit/>
          </a:bodyPr>
          <a:lstStyle/>
          <a:p>
            <a:pPr lvl="0">
              <a:spcBef>
                <a:spcPts val="0"/>
              </a:spcBef>
              <a:buNone/>
            </a:pPr>
            <a:r>
              <a:rPr lang="en" sz="1600"/>
              <a:t>Discussions questions</a:t>
            </a:r>
          </a:p>
          <a:p>
            <a:pPr lvl="0">
              <a:spcBef>
                <a:spcPts val="0"/>
              </a:spcBef>
              <a:buNone/>
            </a:pPr>
            <a:endParaRPr sz="1600"/>
          </a:p>
        </p:txBody>
      </p:sp>
      <p:sp>
        <p:nvSpPr>
          <p:cNvPr id="124" name="Shape 124"/>
          <p:cNvSpPr txBox="1"/>
          <p:nvPr/>
        </p:nvSpPr>
        <p:spPr>
          <a:xfrm>
            <a:off x="1714500" y="3464975"/>
            <a:ext cx="1534500" cy="1234800"/>
          </a:xfrm>
          <a:prstGeom prst="rect">
            <a:avLst/>
          </a:prstGeom>
          <a:noFill/>
          <a:ln>
            <a:noFill/>
          </a:ln>
        </p:spPr>
        <p:txBody>
          <a:bodyPr lIns="91425" tIns="91425" rIns="91425" bIns="91425" anchor="t" anchorCtr="0">
            <a:noAutofit/>
          </a:bodyPr>
          <a:lstStyle/>
          <a:p>
            <a:pPr lvl="0">
              <a:spcBef>
                <a:spcPts val="0"/>
              </a:spcBef>
              <a:buNone/>
            </a:pPr>
            <a:r>
              <a:rPr lang="en"/>
              <a:t>Watch video of rush to enlist, Have a think pair share session with friend and write down some points of impact. </a:t>
            </a:r>
          </a:p>
        </p:txBody>
      </p:sp>
      <p:sp>
        <p:nvSpPr>
          <p:cNvPr id="125" name="Shape 125"/>
          <p:cNvSpPr txBox="1"/>
          <p:nvPr/>
        </p:nvSpPr>
        <p:spPr>
          <a:xfrm>
            <a:off x="3471975" y="374700"/>
            <a:ext cx="2051100" cy="1234800"/>
          </a:xfrm>
          <a:prstGeom prst="rect">
            <a:avLst/>
          </a:prstGeom>
          <a:noFill/>
          <a:ln>
            <a:noFill/>
          </a:ln>
        </p:spPr>
        <p:txBody>
          <a:bodyPr lIns="91425" tIns="91425" rIns="91425" bIns="91425" anchor="t" anchorCtr="0">
            <a:noAutofit/>
          </a:bodyPr>
          <a:lstStyle/>
          <a:p>
            <a:pPr lvl="0">
              <a:spcBef>
                <a:spcPts val="0"/>
              </a:spcBef>
              <a:buNone/>
            </a:pPr>
            <a:r>
              <a:rPr lang="en"/>
              <a:t>The Rush to enlist - use poster on board and research why british/australians rushed to enlist.</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097275" y="1071750"/>
            <a:ext cx="74580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800" u="sng">
                <a:solidFill>
                  <a:schemeClr val="accent5"/>
                </a:solidFill>
                <a:latin typeface="Roboto"/>
                <a:ea typeface="Roboto"/>
                <a:cs typeface="Roboto"/>
                <a:sym typeface="Roboto"/>
                <a:hlinkClick r:id="rId3"/>
              </a:rPr>
              <a:t>https://www.youtube.com/watch?v=FMsuEUC94O0</a:t>
            </a:r>
            <a:r>
              <a:rPr lang="en" sz="1800">
                <a:solidFill>
                  <a:schemeClr val="lt2"/>
                </a:solidFill>
                <a:latin typeface="Roboto"/>
                <a:ea typeface="Roboto"/>
                <a:cs typeface="Roboto"/>
                <a:sym typeface="Roboto"/>
              </a:rPr>
              <a:t> - Rush to Enlist (intro Video topic 1)</a:t>
            </a:r>
          </a:p>
        </p:txBody>
      </p:sp>
      <p:sp>
        <p:nvSpPr>
          <p:cNvPr id="131" name="Shape 131"/>
          <p:cNvSpPr/>
          <p:nvPr/>
        </p:nvSpPr>
        <p:spPr>
          <a:xfrm>
            <a:off x="476087" y="410628"/>
            <a:ext cx="8191826" cy="54998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WW1 The Rush to Enlist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Activity 1 - Rush to Enlist!</a:t>
            </a:r>
          </a:p>
        </p:txBody>
      </p:sp>
      <p:sp>
        <p:nvSpPr>
          <p:cNvPr id="137" name="Shape 137"/>
          <p:cNvSpPr txBox="1">
            <a:spLocks noGrp="1"/>
          </p:cNvSpPr>
          <p:nvPr>
            <p:ph type="body" idx="1"/>
          </p:nvPr>
        </p:nvSpPr>
        <p:spPr>
          <a:xfrm>
            <a:off x="471900" y="1919075"/>
            <a:ext cx="5334900" cy="3116400"/>
          </a:xfrm>
          <a:prstGeom prst="rect">
            <a:avLst/>
          </a:prstGeom>
        </p:spPr>
        <p:txBody>
          <a:bodyPr lIns="91425" tIns="91425" rIns="91425" bIns="91425" anchor="t" anchorCtr="0">
            <a:noAutofit/>
          </a:bodyPr>
          <a:lstStyle/>
          <a:p>
            <a:pPr marL="457200" lvl="0" indent="-228600" rtl="0">
              <a:spcBef>
                <a:spcPts val="0"/>
              </a:spcBef>
              <a:buAutoNum type="arabicPeriod"/>
            </a:pPr>
            <a:r>
              <a:rPr lang="en"/>
              <a:t>Using the poster handed to you - brainstorm ideas behind the rush to enlist for australian soldiers</a:t>
            </a:r>
          </a:p>
          <a:p>
            <a:pPr marL="457200" lvl="0" indent="-228600" rtl="0">
              <a:spcBef>
                <a:spcPts val="0"/>
              </a:spcBef>
              <a:buAutoNum type="arabicPeriod"/>
            </a:pPr>
            <a:r>
              <a:rPr lang="en"/>
              <a:t>Find 1 propaganda image about WW1 British Empire/Australian enlistment and research 3 facts about why so many people enlisted/volunteered for the war.</a:t>
            </a:r>
          </a:p>
          <a:p>
            <a:pPr marL="457200" lvl="0" indent="-228600" rtl="0">
              <a:spcBef>
                <a:spcPts val="0"/>
              </a:spcBef>
              <a:buAutoNum type="arabicPeriod"/>
            </a:pPr>
            <a:r>
              <a:rPr lang="en" b="1"/>
              <a:t>Some resources below</a:t>
            </a:r>
          </a:p>
          <a:p>
            <a:pPr marL="457200" lvl="0" indent="-228600" rtl="0">
              <a:lnSpc>
                <a:spcPct val="100000"/>
              </a:lnSpc>
              <a:spcBef>
                <a:spcPts val="0"/>
              </a:spcBef>
              <a:spcAft>
                <a:spcPts val="0"/>
              </a:spcAft>
              <a:buAutoNum type="arabicPeriod"/>
            </a:pPr>
            <a:r>
              <a:rPr lang="en" sz="1100" u="sng">
                <a:solidFill>
                  <a:schemeClr val="accent5"/>
                </a:solidFill>
                <a:latin typeface="Arial"/>
                <a:ea typeface="Arial"/>
                <a:cs typeface="Arial"/>
                <a:sym typeface="Arial"/>
                <a:hlinkClick r:id="rId3"/>
              </a:rPr>
              <a:t>http://ergo.slv.vic.gov.au/explore-history/australia-wwi/home-wwi/rush-enlist</a:t>
            </a:r>
          </a:p>
          <a:p>
            <a:pPr marL="457200" lvl="0" indent="-228600" rtl="0">
              <a:lnSpc>
                <a:spcPct val="100000"/>
              </a:lnSpc>
              <a:spcBef>
                <a:spcPts val="0"/>
              </a:spcBef>
              <a:spcAft>
                <a:spcPts val="0"/>
              </a:spcAft>
              <a:buAutoNum type="arabicPeriod"/>
            </a:pPr>
            <a:r>
              <a:rPr lang="en" sz="1100" u="sng">
                <a:solidFill>
                  <a:schemeClr val="accent5"/>
                </a:solidFill>
                <a:latin typeface="Arial"/>
                <a:ea typeface="Arial"/>
                <a:cs typeface="Arial"/>
                <a:sym typeface="Arial"/>
                <a:hlinkClick r:id="rId4"/>
              </a:rPr>
              <a:t>http://www.theage.com.au/interactive/2014/ww1/rush-to-enlist/</a:t>
            </a:r>
          </a:p>
          <a:p>
            <a:pPr marL="457200" lvl="0" indent="-228600" rtl="0">
              <a:lnSpc>
                <a:spcPct val="100000"/>
              </a:lnSpc>
              <a:spcBef>
                <a:spcPts val="0"/>
              </a:spcBef>
              <a:spcAft>
                <a:spcPts val="0"/>
              </a:spcAft>
              <a:buAutoNum type="arabicPeriod"/>
            </a:pPr>
            <a:r>
              <a:rPr lang="en" sz="1100" u="sng">
                <a:solidFill>
                  <a:schemeClr val="accent5"/>
                </a:solidFill>
                <a:latin typeface="Arial"/>
                <a:ea typeface="Arial"/>
                <a:cs typeface="Arial"/>
                <a:sym typeface="Arial"/>
                <a:hlinkClick r:id="rId5"/>
              </a:rPr>
              <a:t>http://anzacportal.dva.gov.au/sites/default/files/publication-attachments/Ed%20Activities%20Home%20Front.pdf</a:t>
            </a:r>
          </a:p>
          <a:p>
            <a:pPr marL="457200" lvl="0" indent="-228600" rtl="0">
              <a:lnSpc>
                <a:spcPct val="100000"/>
              </a:lnSpc>
              <a:spcBef>
                <a:spcPts val="0"/>
              </a:spcBef>
              <a:spcAft>
                <a:spcPts val="0"/>
              </a:spcAft>
              <a:buAutoNum type="arabicPeriod"/>
            </a:pPr>
            <a:r>
              <a:rPr lang="en" sz="1100" u="sng">
                <a:solidFill>
                  <a:schemeClr val="accent5"/>
                </a:solidFill>
                <a:latin typeface="Arial"/>
                <a:ea typeface="Arial"/>
                <a:cs typeface="Arial"/>
                <a:sym typeface="Arial"/>
                <a:hlinkClick r:id="rId6"/>
              </a:rPr>
              <a:t>http://theconversation.com/your-country-needs-you-why-did-so-many-volunteer-in-1914-30443</a:t>
            </a:r>
          </a:p>
          <a:p>
            <a:pPr lvl="0" rtl="0">
              <a:spcBef>
                <a:spcPts val="0"/>
              </a:spcBef>
              <a:buNone/>
            </a:pPr>
            <a:endParaRPr b="1"/>
          </a:p>
          <a:p>
            <a:pPr lvl="0" rtl="0">
              <a:spcBef>
                <a:spcPts val="0"/>
              </a:spcBef>
              <a:buNone/>
            </a:pPr>
            <a:endParaRPr/>
          </a:p>
          <a:p>
            <a:pPr lvl="0">
              <a:spcBef>
                <a:spcPts val="0"/>
              </a:spcBef>
              <a:buNone/>
            </a:pPr>
            <a:endParaRPr/>
          </a:p>
        </p:txBody>
      </p:sp>
      <p:pic>
        <p:nvPicPr>
          <p:cNvPr id="138" name="Shape 138"/>
          <p:cNvPicPr preferRelativeResize="0"/>
          <p:nvPr/>
        </p:nvPicPr>
        <p:blipFill>
          <a:blip r:embed="rId7">
            <a:alphaModFix/>
          </a:blip>
          <a:stretch>
            <a:fillRect/>
          </a:stretch>
        </p:blipFill>
        <p:spPr>
          <a:xfrm>
            <a:off x="6069725" y="1847150"/>
            <a:ext cx="2803625" cy="2926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Activity 1 - presentation</a:t>
            </a:r>
          </a:p>
        </p:txBody>
      </p:sp>
      <p:sp>
        <p:nvSpPr>
          <p:cNvPr id="144" name="Shape 144"/>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marL="457200" lvl="0" indent="-228600" rtl="0">
              <a:spcBef>
                <a:spcPts val="0"/>
              </a:spcBef>
            </a:pPr>
            <a:r>
              <a:rPr lang="en"/>
              <a:t>Using your information gathered from the previous slide present the findings in a poster style document like the example given.</a:t>
            </a:r>
          </a:p>
          <a:p>
            <a:pPr marL="457200" lvl="0" indent="-228600" rtl="0">
              <a:spcBef>
                <a:spcPts val="0"/>
              </a:spcBef>
            </a:pPr>
            <a:r>
              <a:rPr lang="en"/>
              <a:t>Once completed you will be asked to present in your pairs.</a:t>
            </a:r>
          </a:p>
          <a:p>
            <a:pPr marL="457200" lvl="0" indent="-228600">
              <a:spcBef>
                <a:spcPts val="0"/>
              </a:spcBef>
            </a:pPr>
            <a:r>
              <a:rPr lang="en"/>
              <a:t>Include your picture, annotations and your sentence describing the image. . </a:t>
            </a:r>
          </a:p>
        </p:txBody>
      </p:sp>
      <p:pic>
        <p:nvPicPr>
          <p:cNvPr id="145" name="Shape 145"/>
          <p:cNvPicPr preferRelativeResize="0"/>
          <p:nvPr/>
        </p:nvPicPr>
        <p:blipFill>
          <a:blip r:embed="rId3">
            <a:alphaModFix/>
          </a:blip>
          <a:stretch>
            <a:fillRect/>
          </a:stretch>
        </p:blipFill>
        <p:spPr>
          <a:xfrm>
            <a:off x="5189225" y="1839700"/>
            <a:ext cx="3429000" cy="3143774"/>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On-screen Show (16:9)</PresentationFormat>
  <Paragraphs>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vt:lpstr>
      <vt:lpstr>Arial</vt:lpstr>
      <vt:lpstr>Verdana</vt:lpstr>
      <vt:lpstr>material</vt:lpstr>
      <vt:lpstr>Lesson: Trench Warfare Australia Vs the World!</vt:lpstr>
      <vt:lpstr>Audience</vt:lpstr>
      <vt:lpstr>Learning intention and success criteria</vt:lpstr>
      <vt:lpstr>Materials</vt:lpstr>
      <vt:lpstr>Lesson…</vt:lpstr>
      <vt:lpstr>PowerPoint Presentation</vt:lpstr>
      <vt:lpstr>PowerPoint Presentation</vt:lpstr>
      <vt:lpstr>Activity 1 - Rush to Enlist!</vt:lpstr>
      <vt:lpstr>Activity 1 - presentation</vt:lpstr>
      <vt:lpstr>Something to Imagine...</vt:lpstr>
      <vt:lpstr>PowerPoint Presentation</vt:lpstr>
      <vt:lpstr>Activity 1</vt:lpstr>
      <vt:lpstr>What was The Western Front?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Trench Warfare Australia Vs the World!</dc:title>
  <dc:creator>Thomas Mcloughlan</dc:creator>
  <cp:lastModifiedBy>Thomas Mcloughlan</cp:lastModifiedBy>
  <cp:revision>1</cp:revision>
  <dcterms:modified xsi:type="dcterms:W3CDTF">2016-10-17T21:51:13Z</dcterms:modified>
</cp:coreProperties>
</file>